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media1.mov" ContentType="video/unknown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feedforward network = feedforward neural network = multilayer perceptron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feedforward network = feedforward neural network = multilayer perceptron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feedforward network = feedforward neural network = multilayer perceptron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feedforward network = feedforward neural network = multilayer perceptron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hape 3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Point here different variables for the search for analogs, similarity weights and/or regression variables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</a:pPr>
            <a:r>
              <a:t>Pas eu le temps d’abord l’optimisation</a:t>
            </a:r>
          </a:p>
          <a:p>
            <a:pPr>
              <a:lnSpc>
                <a:spcPct val="117999"/>
              </a:lnSpc>
            </a:pPr>
            <a:r>
              <a:t>Il faut le faire en deuxième séance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</a:pPr>
            <a:r>
              <a:t>Pas eu le temps d’abord l’optimisation</a:t>
            </a:r>
          </a:p>
          <a:p>
            <a:pPr>
              <a:lnSpc>
                <a:spcPct val="117999"/>
              </a:lnSpc>
            </a:pPr>
            <a:r>
              <a:t>Il faut le faire en deuxième séance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</a:pPr>
            <a:r>
              <a:t>Pas eu le temps d’abord l’optimisation</a:t>
            </a:r>
          </a:p>
          <a:p>
            <a:pPr>
              <a:lnSpc>
                <a:spcPct val="117999"/>
              </a:lnSpc>
            </a:pPr>
            <a:r>
              <a:t>Il faut le faire en deuxième séance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feedforward network = feedforward neural network = multilayer perceptron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feedforward network = feedforward neural network = multilayer perceptron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feedforward network = feedforward neural network = multilayer perceptron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feedforward network = feedforward neural network = multilayer perceptron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feedforward network = feedforward neural network = multilayer perceptron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Rectangle"/>
          <p:cNvSpPr/>
          <p:nvPr>
            <p:ph type="body" sz="quarter" idx="21"/>
          </p:nvPr>
        </p:nvSpPr>
        <p:spPr>
          <a:xfrm>
            <a:off x="1270000" y="4267112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“Type a quote here.”"/>
          <p:cNvSpPr txBox="1"/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Text"/>
          <p:cNvSpPr txBox="1"/>
          <p:nvPr>
            <p:ph type="title"/>
          </p:nvPr>
        </p:nvSpPr>
        <p:spPr>
          <a:xfrm>
            <a:off x="894080" y="1608668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b="1" sz="5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0" name="Body Level One…"/>
          <p:cNvSpPr txBox="1"/>
          <p:nvPr>
            <p:ph type="body" idx="1"/>
          </p:nvPr>
        </p:nvSpPr>
        <p:spPr>
          <a:xfrm>
            <a:off x="894080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b="1"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b="1"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b="1"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b="1"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b="1"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11794507" y="8024623"/>
            <a:ext cx="316215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/>
          <p:nvPr>
            <p:ph type="title"/>
          </p:nvPr>
        </p:nvSpPr>
        <p:spPr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1300480">
              <a:lnSpc>
                <a:spcPct val="90000"/>
              </a:lnSpc>
              <a:defRPr b="1" sz="8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11794507" y="8024623"/>
            <a:ext cx="316215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/>
          <p:nvPr>
            <p:ph type="title"/>
          </p:nvPr>
        </p:nvSpPr>
        <p:spPr>
          <a:xfrm>
            <a:off x="443306" y="1852124"/>
            <a:ext cx="12118188" cy="814508"/>
          </a:xfrm>
          <a:prstGeom prst="rect">
            <a:avLst/>
          </a:prstGeom>
        </p:spPr>
        <p:txBody>
          <a:bodyPr lIns="97519" tIns="97519" rIns="97519" bIns="97519" anchor="t"/>
          <a:lstStyle>
            <a:lvl1pPr algn="l" defTabSz="1300480">
              <a:lnSpc>
                <a:spcPct val="90000"/>
              </a:lnSpc>
              <a:defRPr b="1" sz="5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443306" y="2858275"/>
            <a:ext cx="12118188" cy="4858881"/>
          </a:xfrm>
          <a:prstGeom prst="rect">
            <a:avLst/>
          </a:prstGeom>
        </p:spPr>
        <p:txBody>
          <a:bodyPr lIns="97519" tIns="97519" rIns="97519" bIns="97519" anchor="t"/>
          <a:lstStyle>
            <a:lvl1pPr marL="579664" indent="-465364" defTabSz="130048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3800"/>
              <a:buFont typeface="Arial"/>
              <a:buChar char="●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1099608" indent="-502708" defTabSz="130048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3800"/>
              <a:buFont typeface="Arial"/>
              <a:buChar char="○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657350" indent="-603250" defTabSz="130048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3800"/>
              <a:buFont typeface="Arial"/>
              <a:buChar char="■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2181577" indent="-670277" defTabSz="130048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3800"/>
              <a:buFont typeface="Arial"/>
              <a:buChar char="●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638777" indent="-670277" defTabSz="130048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3800"/>
              <a:buFont typeface="Arial"/>
              <a:buChar char="○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12416374" y="7913054"/>
            <a:ext cx="413719" cy="436341"/>
          </a:xfrm>
          <a:prstGeom prst="rect">
            <a:avLst/>
          </a:prstGeom>
        </p:spPr>
        <p:txBody>
          <a:bodyPr lIns="97519" tIns="97519" rIns="97519" bIns="97519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2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CIA-Oceanix/DLOA2023/blob/main/lectures/notebooks/notebook_PytorchLightning_Forecasting_L63_students.ipynb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drive.google.com/file/d/111w9dtw_4HyFvdzbwoEs7htz-rIkHnmp/view?ts=5eefe210" TargetMode="Externa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CIA-Oceanix/DLOA2023/blob/main/lectures/notebooks/notebook_PytorchLightning_Forecasting_L63_students.ipynb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1.jpe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urse #4:…"/>
          <p:cNvSpPr txBox="1"/>
          <p:nvPr>
            <p:ph type="title"/>
          </p:nvPr>
        </p:nvSpPr>
        <p:spPr>
          <a:xfrm>
            <a:off x="1270000" y="1626003"/>
            <a:ext cx="10464800" cy="4530260"/>
          </a:xfrm>
          <a:prstGeom prst="rect">
            <a:avLst/>
          </a:prstGeom>
        </p:spPr>
        <p:txBody>
          <a:bodyPr/>
          <a:lstStyle/>
          <a:p>
            <a:pPr defTabSz="519937">
              <a:defRPr sz="7119"/>
            </a:pPr>
            <a:r>
              <a:t>Course #4: </a:t>
            </a:r>
          </a:p>
          <a:p>
            <a:pPr defTabSz="519937">
              <a:defRPr sz="7119"/>
            </a:pPr>
          </a:p>
          <a:p>
            <a:pPr defTabSz="519937">
              <a:defRPr sz="7119"/>
            </a:pPr>
            <a:r>
              <a:t>Recurrent Neural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lassic RNN Architectures"/>
          <p:cNvSpPr txBox="1"/>
          <p:nvPr>
            <p:ph type="title"/>
          </p:nvPr>
        </p:nvSpPr>
        <p:spPr>
          <a:xfrm>
            <a:off x="494109" y="39298"/>
            <a:ext cx="12016582" cy="2159001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Classic RNN Architectures</a:t>
            </a:r>
          </a:p>
        </p:txBody>
      </p:sp>
      <p:pic>
        <p:nvPicPr>
          <p:cNvPr id="233" name="Screenshot 2022-10-02 at 18.53.44.png" descr="Screenshot 2022-10-02 at 18.53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450" y="2068130"/>
            <a:ext cx="11785900" cy="668329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Dense and convolutional versions of LSTM and GRU exist…"/>
          <p:cNvSpPr txBox="1"/>
          <p:nvPr/>
        </p:nvSpPr>
        <p:spPr>
          <a:xfrm>
            <a:off x="2027670" y="8822856"/>
            <a:ext cx="8330185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Dense and convolutional versions of LSTM and GRU exist </a:t>
            </a:r>
          </a:p>
          <a:p>
            <a:pPr/>
            <a:r>
              <a:t>(depending on the structure of the hidden state)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ort-term forecasting application (L63 case-study)"/>
          <p:cNvSpPr txBox="1"/>
          <p:nvPr>
            <p:ph type="title"/>
          </p:nvPr>
        </p:nvSpPr>
        <p:spPr>
          <a:xfrm>
            <a:off x="494109" y="39298"/>
            <a:ext cx="12016582" cy="2159001"/>
          </a:xfrm>
          <a:prstGeom prst="rect">
            <a:avLst/>
          </a:prstGeom>
        </p:spPr>
        <p:txBody>
          <a:bodyPr/>
          <a:lstStyle>
            <a:lvl1pPr defTabSz="537463">
              <a:defRPr sz="6624"/>
            </a:lvl1pPr>
          </a:lstStyle>
          <a:p>
            <a:pPr/>
            <a:r>
              <a:t>Short-term forecasting application (L63 case-study)</a:t>
            </a:r>
          </a:p>
        </p:txBody>
      </p:sp>
      <p:sp>
        <p:nvSpPr>
          <p:cNvPr id="239" name="https://github.com/CIA-Oceanix/DLOA2023/blob/main/lectures/notebooks/notebook_PytorchLightning_Forecasting_L63_students.ipynb"/>
          <p:cNvSpPr txBox="1"/>
          <p:nvPr/>
        </p:nvSpPr>
        <p:spPr>
          <a:xfrm>
            <a:off x="1157427" y="7532698"/>
            <a:ext cx="1068994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https://github.com/CIA-Oceanix/DLOA2023/blob/main/lectures/notebooks/notebook_PytorchLightning_Forecasting_L63_students.ipynb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ecture. #3…"/>
          <p:cNvSpPr txBox="1"/>
          <p:nvPr>
            <p:ph type="title"/>
          </p:nvPr>
        </p:nvSpPr>
        <p:spPr>
          <a:xfrm>
            <a:off x="494109" y="219920"/>
            <a:ext cx="12016582" cy="2159001"/>
          </a:xfrm>
          <a:prstGeom prst="rect">
            <a:avLst/>
          </a:prstGeom>
        </p:spPr>
        <p:txBody>
          <a:bodyPr/>
          <a:lstStyle/>
          <a:p>
            <a:pPr defTabSz="537463">
              <a:defRPr sz="6624"/>
            </a:pPr>
            <a:r>
              <a:t>Lecture. #3</a:t>
            </a:r>
          </a:p>
          <a:p>
            <a:pPr defTabSz="537463">
              <a:defRPr sz="6624"/>
            </a:pPr>
            <a:r>
              <a:t>Things to know (RNN)</a:t>
            </a:r>
          </a:p>
        </p:txBody>
      </p:sp>
      <p:sp>
        <p:nvSpPr>
          <p:cNvPr id="244" name="Recurrent Neural Network…"/>
          <p:cNvSpPr txBox="1"/>
          <p:nvPr/>
        </p:nvSpPr>
        <p:spPr>
          <a:xfrm>
            <a:off x="1037021" y="4619560"/>
            <a:ext cx="9574149" cy="3039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40631" indent="-240631" algn="just">
              <a:buSzPct val="100000"/>
              <a:buChar char="•"/>
            </a:pPr>
            <a:r>
              <a:t>Recurrent Neural Network</a:t>
            </a:r>
          </a:p>
          <a:p>
            <a:pPr marL="240631" indent="-240631" algn="just">
              <a:buSzPct val="100000"/>
              <a:buChar char="•"/>
            </a:pPr>
          </a:p>
          <a:p>
            <a:pPr marL="240631" indent="-240631" algn="just">
              <a:buSzPct val="100000"/>
              <a:buChar char="•"/>
            </a:pPr>
            <a:r>
              <a:t>LSTM</a:t>
            </a:r>
          </a:p>
          <a:p>
            <a:pPr marL="240631" indent="-240631" algn="just">
              <a:buSzPct val="100000"/>
              <a:buChar char="•"/>
            </a:pPr>
          </a:p>
          <a:p>
            <a:pPr marL="240631" indent="-240631" algn="just">
              <a:buSzPct val="100000"/>
              <a:buChar char="•"/>
            </a:pPr>
            <a:r>
              <a:t>Unfloded and folded representations</a:t>
            </a:r>
          </a:p>
          <a:p>
            <a:pPr algn="just"/>
          </a:p>
          <a:p>
            <a:pPr marL="240631" indent="-240631" algn="just">
              <a:buSzPct val="100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hysics-informed/theory-guided networks"/>
          <p:cNvSpPr txBox="1"/>
          <p:nvPr>
            <p:ph type="title"/>
          </p:nvPr>
        </p:nvSpPr>
        <p:spPr>
          <a:xfrm>
            <a:off x="494109" y="1604565"/>
            <a:ext cx="12016582" cy="6960774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Physics-informed/theory-guided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eneral question"/>
          <p:cNvSpPr txBox="1"/>
          <p:nvPr>
            <p:ph type="title"/>
          </p:nvPr>
        </p:nvSpPr>
        <p:spPr>
          <a:xfrm>
            <a:off x="494109" y="219920"/>
            <a:ext cx="12016582" cy="2159001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General question</a:t>
            </a:r>
          </a:p>
        </p:txBody>
      </p:sp>
      <p:sp>
        <p:nvSpPr>
          <p:cNvPr id="253" name="How to exploit physical knowledge in the design of neural networks ?"/>
          <p:cNvSpPr txBox="1"/>
          <p:nvPr/>
        </p:nvSpPr>
        <p:spPr>
          <a:xfrm>
            <a:off x="1204678" y="3815976"/>
            <a:ext cx="10595444" cy="444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How to exploit physical knowledge in the design of neural networks ?</a:t>
            </a:r>
          </a:p>
          <a:p>
            <a:pPr>
              <a:defRPr sz="4000"/>
            </a:pPr>
          </a:p>
          <a:p>
            <a:pPr>
              <a:defRPr sz="4000"/>
            </a:pPr>
          </a:p>
          <a:p>
            <a:pPr>
              <a:defRPr sz="4000"/>
            </a:pPr>
          </a:p>
          <a:p>
            <a:pPr>
              <a:defRPr sz="4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rc 37"/>
          <p:cNvSpPr/>
          <p:nvPr/>
        </p:nvSpPr>
        <p:spPr>
          <a:xfrm rot="18783323">
            <a:off x="4847200" y="1855805"/>
            <a:ext cx="3264001" cy="340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277"/>
                  <a:pt x="21600" y="20721"/>
                </a:cubicBezTo>
                <a:cubicBezTo>
                  <a:pt x="21600" y="21014"/>
                  <a:pt x="21594" y="21307"/>
                  <a:pt x="21581" y="21600"/>
                </a:cubicBezTo>
              </a:path>
            </a:pathLst>
          </a:custGeom>
          <a:ln w="76200">
            <a:solidFill>
              <a:srgbClr val="4472C4"/>
            </a:solidFill>
            <a:miter/>
            <a:headEnd type="triangle"/>
            <a:tailEnd type="triangle"/>
          </a:ln>
        </p:spPr>
        <p:txBody>
          <a:bodyPr lIns="48767" tIns="48767" rIns="48767" bIns="48767" anchor="ctr"/>
          <a:lstStyle/>
          <a:p>
            <a:pPr defTabSz="1300480"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8" name="Rounded Rectangle 13"/>
          <p:cNvSpPr/>
          <p:nvPr/>
        </p:nvSpPr>
        <p:spPr>
          <a:xfrm>
            <a:off x="4788821" y="2481875"/>
            <a:ext cx="3427157" cy="12477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C00000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9" name="Title 1"/>
          <p:cNvSpPr txBox="1"/>
          <p:nvPr>
            <p:ph type="title"/>
          </p:nvPr>
        </p:nvSpPr>
        <p:spPr>
          <a:xfrm>
            <a:off x="419103" y="299896"/>
            <a:ext cx="12118188" cy="1148429"/>
          </a:xfrm>
          <a:prstGeom prst="rect">
            <a:avLst/>
          </a:prstGeom>
        </p:spPr>
        <p:txBody>
          <a:bodyPr/>
          <a:lstStyle>
            <a:lvl1pPr defTabSz="1235455">
              <a:defRPr sz="5700"/>
            </a:lvl1pPr>
          </a:lstStyle>
          <a:p>
            <a:pPr/>
            <a:r>
              <a:t>Bridging physics &amp; AI: a broader picture</a:t>
            </a:r>
          </a:p>
        </p:txBody>
      </p:sp>
      <p:sp>
        <p:nvSpPr>
          <p:cNvPr id="260" name="Slide Number Placeholder 3"/>
          <p:cNvSpPr txBox="1"/>
          <p:nvPr>
            <p:ph type="sldNum" sz="quarter" idx="4294967295"/>
          </p:nvPr>
        </p:nvSpPr>
        <p:spPr>
          <a:xfrm>
            <a:off x="12416374" y="8039491"/>
            <a:ext cx="413719" cy="436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7519" tIns="97519" rIns="97519" bIns="97519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1" name="ZoneTexte 2"/>
          <p:cNvSpPr txBox="1"/>
          <p:nvPr/>
        </p:nvSpPr>
        <p:spPr>
          <a:xfrm>
            <a:off x="4793417" y="2596873"/>
            <a:ext cx="3435514" cy="126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 b="1"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Representation learning</a:t>
            </a:r>
          </a:p>
        </p:txBody>
      </p:sp>
      <p:pic>
        <p:nvPicPr>
          <p:cNvPr id="262" name="Image 10" descr="Imag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28909" y="3749395"/>
            <a:ext cx="3762076" cy="66100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Rounded Rectangle 38"/>
          <p:cNvSpPr/>
          <p:nvPr/>
        </p:nvSpPr>
        <p:spPr>
          <a:xfrm>
            <a:off x="8953677" y="2696699"/>
            <a:ext cx="3912539" cy="1973417"/>
          </a:xfrm>
          <a:prstGeom prst="roundRect">
            <a:avLst>
              <a:gd name="adj" fmla="val 10805"/>
            </a:avLst>
          </a:prstGeom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4" name="Rounded Rectangle 39"/>
          <p:cNvSpPr/>
          <p:nvPr/>
        </p:nvSpPr>
        <p:spPr>
          <a:xfrm>
            <a:off x="103729" y="2863660"/>
            <a:ext cx="3912539" cy="1973417"/>
          </a:xfrm>
          <a:prstGeom prst="roundRect">
            <a:avLst>
              <a:gd name="adj" fmla="val 10805"/>
            </a:avLst>
          </a:prstGeom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5" name="ZoneTexte 2"/>
          <p:cNvSpPr txBox="1"/>
          <p:nvPr/>
        </p:nvSpPr>
        <p:spPr>
          <a:xfrm>
            <a:off x="194726" y="2920723"/>
            <a:ext cx="3730546" cy="61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Physical model</a:t>
            </a:r>
          </a:p>
        </p:txBody>
      </p:sp>
      <p:sp>
        <p:nvSpPr>
          <p:cNvPr id="266" name="ZoneTexte 2"/>
          <p:cNvSpPr txBox="1"/>
          <p:nvPr/>
        </p:nvSpPr>
        <p:spPr>
          <a:xfrm>
            <a:off x="9020740" y="2589736"/>
            <a:ext cx="3815002" cy="113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Trainable representation</a:t>
            </a:r>
          </a:p>
        </p:txBody>
      </p:sp>
      <p:pic>
        <p:nvPicPr>
          <p:cNvPr id="267" name="Picture 43" descr="Picture 4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040" y="3749395"/>
            <a:ext cx="3207917" cy="76711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Rounded Rectangle 19"/>
          <p:cNvSpPr/>
          <p:nvPr/>
        </p:nvSpPr>
        <p:spPr>
          <a:xfrm>
            <a:off x="535839" y="5673590"/>
            <a:ext cx="11990951" cy="2950060"/>
          </a:xfrm>
          <a:prstGeom prst="roundRect">
            <a:avLst>
              <a:gd name="adj" fmla="val 13658"/>
            </a:avLst>
          </a:prstGeom>
          <a:ln w="50800">
            <a:solidFill>
              <a:srgbClr val="C00000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9" name="Rectangle 12"/>
          <p:cNvSpPr txBox="1"/>
          <p:nvPr/>
        </p:nvSpPr>
        <p:spPr>
          <a:xfrm>
            <a:off x="683221" y="5918489"/>
            <a:ext cx="11638358" cy="2288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l" defTabSz="1300480">
              <a:defRPr b="1" sz="3800">
                <a:latin typeface="Calibri"/>
                <a:ea typeface="Calibri"/>
                <a:cs typeface="Calibri"/>
                <a:sym typeface="Calibri"/>
              </a:defRPr>
            </a:pPr>
            <a:r>
              <a:t>Making the most of AI and Physics Theory</a:t>
            </a:r>
          </a:p>
          <a:p>
            <a:pPr algn="l" defTabSz="1300480">
              <a:defRPr b="1" sz="20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lvl="3" marL="647700" indent="-647700" algn="just" defTabSz="1300480">
              <a:lnSpc>
                <a:spcPct val="150000"/>
              </a:lnSpc>
              <a:buSzPct val="100000"/>
              <a:buFont typeface="Arial"/>
              <a:buChar char="•"/>
              <a:defRPr sz="3400">
                <a:latin typeface="Calibri"/>
                <a:ea typeface="Calibri"/>
                <a:cs typeface="Calibri"/>
                <a:sym typeface="Calibri"/>
              </a:defRPr>
            </a:pPr>
            <a:r>
              <a:t>Model-Driven/Theory-Guided &amp; Data-Constrained schemes</a:t>
            </a:r>
          </a:p>
          <a:p>
            <a:pPr lvl="3" marL="647700" indent="-647700" algn="just" defTabSz="1300480">
              <a:lnSpc>
                <a:spcPct val="150000"/>
              </a:lnSpc>
              <a:buSzPct val="100000"/>
              <a:buFont typeface="Arial"/>
              <a:buChar char="•"/>
              <a:defRPr sz="3400">
                <a:latin typeface="Calibri"/>
                <a:ea typeface="Calibri"/>
                <a:cs typeface="Calibri"/>
                <a:sym typeface="Calibri"/>
              </a:defRPr>
            </a:pPr>
            <a:r>
              <a:t>Data-Driven &amp; Physics-Aware schemes (eg, Ouala et al., 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ounded Rectangle 2"/>
          <p:cNvSpPr/>
          <p:nvPr/>
        </p:nvSpPr>
        <p:spPr>
          <a:xfrm>
            <a:off x="2226677" y="3011918"/>
            <a:ext cx="8551445" cy="4547141"/>
          </a:xfrm>
          <a:prstGeom prst="roundRect">
            <a:avLst>
              <a:gd name="adj" fmla="val 11160"/>
            </a:avLst>
          </a:prstGeom>
          <a:solidFill>
            <a:srgbClr val="DAE3F3"/>
          </a:solidFill>
          <a:ln w="25400">
            <a:solidFill>
              <a:srgbClr val="002060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2" name="Title 1"/>
          <p:cNvSpPr txBox="1"/>
          <p:nvPr>
            <p:ph type="title"/>
          </p:nvPr>
        </p:nvSpPr>
        <p:spPr>
          <a:xfrm>
            <a:off x="325564" y="-93086"/>
            <a:ext cx="11751657" cy="1593529"/>
          </a:xfrm>
          <a:prstGeom prst="rect">
            <a:avLst/>
          </a:prstGeom>
        </p:spPr>
        <p:txBody>
          <a:bodyPr/>
          <a:lstStyle>
            <a:lvl1pPr defTabSz="1209446">
              <a:defRPr sz="5580"/>
            </a:lvl1pPr>
          </a:lstStyle>
          <a:p>
            <a:pPr/>
            <a:r>
              <a:t>Bridging Physics &amp; AI: a broader picture</a:t>
            </a:r>
          </a:p>
        </p:txBody>
      </p:sp>
      <p:sp>
        <p:nvSpPr>
          <p:cNvPr id="273" name="Slide Number Placeholder 3"/>
          <p:cNvSpPr txBox="1"/>
          <p:nvPr>
            <p:ph type="sldNum" sz="quarter" idx="4294967295"/>
          </p:nvPr>
        </p:nvSpPr>
        <p:spPr>
          <a:xfrm>
            <a:off x="11794507" y="8024623"/>
            <a:ext cx="316215" cy="338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4" name="Straight Arrow Connector 5"/>
          <p:cNvSpPr/>
          <p:nvPr/>
        </p:nvSpPr>
        <p:spPr>
          <a:xfrm>
            <a:off x="1046152" y="3181828"/>
            <a:ext cx="10912495" cy="1"/>
          </a:xfrm>
          <a:prstGeom prst="line">
            <a:avLst/>
          </a:prstGeom>
          <a:ln w="50800">
            <a:solidFill>
              <a:srgbClr val="4472C4"/>
            </a:solidFill>
            <a:miter/>
            <a:headEnd type="triangle"/>
            <a:tailEnd type="triangle"/>
          </a:ln>
        </p:spPr>
        <p:txBody>
          <a:bodyPr lIns="48767" tIns="48767" rIns="48767" bIns="48767"/>
          <a:lstStyle/>
          <a:p>
            <a:pPr algn="l" defTabSz="1300480"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5" name="TextBox 9"/>
          <p:cNvSpPr txBox="1"/>
          <p:nvPr/>
        </p:nvSpPr>
        <p:spPr>
          <a:xfrm>
            <a:off x="476144" y="3468821"/>
            <a:ext cx="1412700" cy="89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Model-driven</a:t>
            </a:r>
            <a:r>
              <a:rPr b="0"/>
              <a:t> </a:t>
            </a:r>
          </a:p>
        </p:txBody>
      </p:sp>
      <p:sp>
        <p:nvSpPr>
          <p:cNvPr id="276" name="TextBox 10"/>
          <p:cNvSpPr txBox="1"/>
          <p:nvPr/>
        </p:nvSpPr>
        <p:spPr>
          <a:xfrm>
            <a:off x="11252297" y="3468821"/>
            <a:ext cx="1412700" cy="89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Data-driven</a:t>
            </a:r>
            <a:r>
              <a:rPr b="0"/>
              <a:t> </a:t>
            </a:r>
          </a:p>
        </p:txBody>
      </p:sp>
      <p:sp>
        <p:nvSpPr>
          <p:cNvPr id="277" name="TextBox 14"/>
          <p:cNvSpPr txBox="1"/>
          <p:nvPr/>
        </p:nvSpPr>
        <p:spPr>
          <a:xfrm>
            <a:off x="8948493" y="7559058"/>
            <a:ext cx="3067727" cy="89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Data-driven &amp;</a:t>
            </a:r>
          </a:p>
          <a:p>
            <a:pPr defTabSz="1300480"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Physics-aware</a:t>
            </a:r>
            <a:r>
              <a:rPr b="0"/>
              <a:t> </a:t>
            </a:r>
          </a:p>
        </p:txBody>
      </p:sp>
      <p:sp>
        <p:nvSpPr>
          <p:cNvPr id="278" name="TextBox 15"/>
          <p:cNvSpPr txBox="1"/>
          <p:nvPr/>
        </p:nvSpPr>
        <p:spPr>
          <a:xfrm>
            <a:off x="572631" y="7559058"/>
            <a:ext cx="3321993" cy="89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Physics-informed &amp;</a:t>
            </a:r>
          </a:p>
          <a:p>
            <a:pPr defTabSz="1300480"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Data-constrained</a:t>
            </a:r>
            <a:r>
              <a:rPr b="0"/>
              <a:t> </a:t>
            </a:r>
          </a:p>
        </p:txBody>
      </p:sp>
      <p:sp>
        <p:nvSpPr>
          <p:cNvPr id="279" name="TextBox 16"/>
          <p:cNvSpPr txBox="1"/>
          <p:nvPr/>
        </p:nvSpPr>
        <p:spPr>
          <a:xfrm>
            <a:off x="11252297" y="4554301"/>
            <a:ext cx="1588369" cy="239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Analog methods</a:t>
            </a:r>
          </a:p>
          <a:p>
            <a:pPr defTabSz="1300480"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Kernel methods</a:t>
            </a:r>
          </a:p>
          <a:p>
            <a:pPr defTabSz="1300480"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Neural Networks</a:t>
            </a:r>
          </a:p>
          <a:p>
            <a:pPr defTabSz="1300480"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…..</a:t>
            </a:r>
          </a:p>
        </p:txBody>
      </p:sp>
      <p:sp>
        <p:nvSpPr>
          <p:cNvPr id="280" name="TextBox 17"/>
          <p:cNvSpPr txBox="1"/>
          <p:nvPr/>
        </p:nvSpPr>
        <p:spPr>
          <a:xfrm>
            <a:off x="164134" y="4485297"/>
            <a:ext cx="1812544" cy="2727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ODEs/PDEs</a:t>
            </a:r>
          </a:p>
          <a:p>
            <a:pPr defTabSz="1300480"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Variational models</a:t>
            </a:r>
          </a:p>
          <a:p>
            <a:pPr defTabSz="1300480"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State-space models</a:t>
            </a:r>
          </a:p>
          <a:p>
            <a:pPr defTabSz="1300480"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 Assimilation</a:t>
            </a:r>
          </a:p>
          <a:p>
            <a:pPr defTabSz="1300480"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….</a:t>
            </a:r>
          </a:p>
        </p:txBody>
      </p:sp>
      <p:pic>
        <p:nvPicPr>
          <p:cNvPr id="281" name="Picture 23" descr="Picture 23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2997" y="5241788"/>
            <a:ext cx="2803288" cy="1714739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282" name="Oval 26"/>
          <p:cNvSpPr/>
          <p:nvPr/>
        </p:nvSpPr>
        <p:spPr>
          <a:xfrm>
            <a:off x="2550188" y="3039116"/>
            <a:ext cx="260884" cy="314672"/>
          </a:xfrm>
          <a:prstGeom prst="ellipse">
            <a:avLst/>
          </a:pr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3" name="Oval 27"/>
          <p:cNvSpPr/>
          <p:nvPr/>
        </p:nvSpPr>
        <p:spPr>
          <a:xfrm>
            <a:off x="4089620" y="3024492"/>
            <a:ext cx="260885" cy="314672"/>
          </a:xfrm>
          <a:prstGeom prst="ellipse">
            <a:avLst/>
          </a:pr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4" name="Oval 28"/>
          <p:cNvSpPr/>
          <p:nvPr/>
        </p:nvSpPr>
        <p:spPr>
          <a:xfrm>
            <a:off x="7782997" y="3011918"/>
            <a:ext cx="260885" cy="314672"/>
          </a:xfrm>
          <a:prstGeom prst="ellipse">
            <a:avLst/>
          </a:pr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5" name="Oval 29"/>
          <p:cNvSpPr/>
          <p:nvPr/>
        </p:nvSpPr>
        <p:spPr>
          <a:xfrm>
            <a:off x="10647681" y="3039116"/>
            <a:ext cx="260884" cy="314672"/>
          </a:xfrm>
          <a:prstGeom prst="ellipse">
            <a:avLst/>
          </a:pr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7" name="Straight Connector 31"/>
          <p:cNvSpPr/>
          <p:nvPr/>
        </p:nvSpPr>
        <p:spPr>
          <a:xfrm>
            <a:off x="2799214" y="3277897"/>
            <a:ext cx="596354" cy="409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472C4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98" name="Straight Connector 34"/>
          <p:cNvSpPr/>
          <p:nvPr/>
        </p:nvSpPr>
        <p:spPr>
          <a:xfrm>
            <a:off x="4290656" y="3321938"/>
            <a:ext cx="1216909" cy="2415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472C4"/>
            </a:solidFill>
            <a:miter/>
          </a:ln>
        </p:spPr>
        <p:txBody>
          <a:bodyPr/>
          <a:lstStyle/>
          <a:p>
            <a:pPr/>
          </a:p>
        </p:txBody>
      </p:sp>
      <p:pic>
        <p:nvPicPr>
          <p:cNvPr id="288" name="Picture 25" descr="Picture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2552" y="3689058"/>
            <a:ext cx="3638891" cy="1681385"/>
          </a:xfrm>
          <a:prstGeom prst="rect">
            <a:avLst/>
          </a:prstGeom>
          <a:ln w="3175">
            <a:solidFill>
              <a:srgbClr val="4472C4"/>
            </a:solidFill>
          </a:ln>
        </p:spPr>
      </p:pic>
      <p:sp>
        <p:nvSpPr>
          <p:cNvPr id="299" name="Straight Connector 42"/>
          <p:cNvSpPr/>
          <p:nvPr/>
        </p:nvSpPr>
        <p:spPr>
          <a:xfrm>
            <a:off x="7990144" y="3304690"/>
            <a:ext cx="171991" cy="30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472C4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00" name="Straight Connector 45"/>
          <p:cNvSpPr/>
          <p:nvPr/>
        </p:nvSpPr>
        <p:spPr>
          <a:xfrm>
            <a:off x="9656159" y="3333270"/>
            <a:ext cx="1046855" cy="190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4472C4"/>
            </a:solidFill>
            <a:miter/>
          </a:ln>
        </p:spPr>
        <p:txBody>
          <a:bodyPr/>
          <a:lstStyle/>
          <a:p>
            <a:pPr/>
          </a:p>
        </p:txBody>
      </p:sp>
      <p:pic>
        <p:nvPicPr>
          <p:cNvPr id="291" name="Picture 21" descr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65384" y="3609945"/>
            <a:ext cx="2559011" cy="134848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292" name="Google Shape;380;p26" descr="Google Shape;380;p2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38188" y="4800784"/>
            <a:ext cx="790122" cy="569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icture 51" descr="Picture 5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58566" y="6345994"/>
            <a:ext cx="1501278" cy="798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icture 19" descr="Picture 1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20061" y="5737174"/>
            <a:ext cx="3321994" cy="14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icture 4" descr="Picture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11299" y="6291595"/>
            <a:ext cx="1695737" cy="901673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296" name="TextBox 7"/>
          <p:cNvSpPr txBox="1"/>
          <p:nvPr/>
        </p:nvSpPr>
        <p:spPr>
          <a:xfrm>
            <a:off x="8830899" y="6608312"/>
            <a:ext cx="1723924" cy="834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l" defTabSz="130048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L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ink to animation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Arc 37"/>
          <p:cNvSpPr/>
          <p:nvPr/>
        </p:nvSpPr>
        <p:spPr>
          <a:xfrm rot="18783323">
            <a:off x="4847200" y="1855805"/>
            <a:ext cx="3264001" cy="340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277"/>
                  <a:pt x="21600" y="20721"/>
                </a:cubicBezTo>
                <a:cubicBezTo>
                  <a:pt x="21600" y="21014"/>
                  <a:pt x="21594" y="21307"/>
                  <a:pt x="21581" y="21600"/>
                </a:cubicBezTo>
              </a:path>
            </a:pathLst>
          </a:custGeom>
          <a:ln w="76200">
            <a:solidFill>
              <a:srgbClr val="4472C4"/>
            </a:solidFill>
            <a:miter/>
            <a:headEnd type="triangle"/>
            <a:tailEnd type="triangle"/>
          </a:ln>
        </p:spPr>
        <p:txBody>
          <a:bodyPr lIns="48767" tIns="48767" rIns="48767" bIns="48767" anchor="ctr"/>
          <a:lstStyle/>
          <a:p>
            <a:pPr defTabSz="1300480"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3" name="Rounded Rectangle 13"/>
          <p:cNvSpPr/>
          <p:nvPr/>
        </p:nvSpPr>
        <p:spPr>
          <a:xfrm>
            <a:off x="4788821" y="2481875"/>
            <a:ext cx="3427157" cy="12477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C00000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4" name="Title 1"/>
          <p:cNvSpPr txBox="1"/>
          <p:nvPr>
            <p:ph type="title"/>
          </p:nvPr>
        </p:nvSpPr>
        <p:spPr>
          <a:xfrm>
            <a:off x="419103" y="299896"/>
            <a:ext cx="12118188" cy="1148429"/>
          </a:xfrm>
          <a:prstGeom prst="rect">
            <a:avLst/>
          </a:prstGeom>
        </p:spPr>
        <p:txBody>
          <a:bodyPr/>
          <a:lstStyle>
            <a:lvl1pPr defTabSz="1235455">
              <a:defRPr sz="5700"/>
            </a:lvl1pPr>
          </a:lstStyle>
          <a:p>
            <a:pPr/>
            <a:r>
              <a:t>Bridging physics &amp; AI: a broader picture</a:t>
            </a:r>
          </a:p>
        </p:txBody>
      </p:sp>
      <p:sp>
        <p:nvSpPr>
          <p:cNvPr id="305" name="Slide Number Placeholder 3"/>
          <p:cNvSpPr txBox="1"/>
          <p:nvPr>
            <p:ph type="sldNum" sz="quarter" idx="4294967295"/>
          </p:nvPr>
        </p:nvSpPr>
        <p:spPr>
          <a:xfrm>
            <a:off x="12416374" y="8039491"/>
            <a:ext cx="413719" cy="436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7519" tIns="97519" rIns="97519" bIns="97519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6" name="ZoneTexte 2"/>
          <p:cNvSpPr txBox="1"/>
          <p:nvPr/>
        </p:nvSpPr>
        <p:spPr>
          <a:xfrm>
            <a:off x="4793417" y="2596873"/>
            <a:ext cx="3435514" cy="126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 b="1"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Representation learning</a:t>
            </a:r>
          </a:p>
        </p:txBody>
      </p:sp>
      <p:pic>
        <p:nvPicPr>
          <p:cNvPr id="307" name="Image 10" descr="Imag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28909" y="3749395"/>
            <a:ext cx="3762076" cy="661006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Rounded Rectangle 38"/>
          <p:cNvSpPr/>
          <p:nvPr/>
        </p:nvSpPr>
        <p:spPr>
          <a:xfrm>
            <a:off x="8953677" y="2696699"/>
            <a:ext cx="3912539" cy="1973417"/>
          </a:xfrm>
          <a:prstGeom prst="roundRect">
            <a:avLst>
              <a:gd name="adj" fmla="val 10805"/>
            </a:avLst>
          </a:prstGeom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9" name="Rounded Rectangle 39"/>
          <p:cNvSpPr/>
          <p:nvPr/>
        </p:nvSpPr>
        <p:spPr>
          <a:xfrm>
            <a:off x="103729" y="2863660"/>
            <a:ext cx="3912539" cy="1973417"/>
          </a:xfrm>
          <a:prstGeom prst="roundRect">
            <a:avLst>
              <a:gd name="adj" fmla="val 10805"/>
            </a:avLst>
          </a:prstGeom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0" name="ZoneTexte 2"/>
          <p:cNvSpPr txBox="1"/>
          <p:nvPr/>
        </p:nvSpPr>
        <p:spPr>
          <a:xfrm>
            <a:off x="194726" y="2920723"/>
            <a:ext cx="3730546" cy="61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Physical model</a:t>
            </a:r>
          </a:p>
        </p:txBody>
      </p:sp>
      <p:sp>
        <p:nvSpPr>
          <p:cNvPr id="311" name="ZoneTexte 2"/>
          <p:cNvSpPr txBox="1"/>
          <p:nvPr/>
        </p:nvSpPr>
        <p:spPr>
          <a:xfrm>
            <a:off x="9020740" y="2589736"/>
            <a:ext cx="3815002" cy="113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Trainable representation</a:t>
            </a:r>
          </a:p>
        </p:txBody>
      </p:sp>
      <p:pic>
        <p:nvPicPr>
          <p:cNvPr id="312" name="Picture 43" descr="Picture 4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040" y="3749395"/>
            <a:ext cx="3207917" cy="76711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Rounded Rectangle 19"/>
          <p:cNvSpPr/>
          <p:nvPr/>
        </p:nvSpPr>
        <p:spPr>
          <a:xfrm>
            <a:off x="535839" y="5673590"/>
            <a:ext cx="11990951" cy="2950060"/>
          </a:xfrm>
          <a:prstGeom prst="roundRect">
            <a:avLst>
              <a:gd name="adj" fmla="val 13658"/>
            </a:avLst>
          </a:prstGeom>
          <a:ln w="50800">
            <a:solidFill>
              <a:srgbClr val="C00000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4" name="Rectangle 12"/>
          <p:cNvSpPr txBox="1"/>
          <p:nvPr/>
        </p:nvSpPr>
        <p:spPr>
          <a:xfrm>
            <a:off x="683221" y="5918489"/>
            <a:ext cx="11638358" cy="2288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l" defTabSz="1300480">
              <a:defRPr b="1" sz="3800">
                <a:latin typeface="Calibri"/>
                <a:ea typeface="Calibri"/>
                <a:cs typeface="Calibri"/>
                <a:sym typeface="Calibri"/>
              </a:defRPr>
            </a:pPr>
            <a:r>
              <a:t>Making the most of AI and Physics Theory</a:t>
            </a:r>
          </a:p>
          <a:p>
            <a:pPr algn="l" defTabSz="1300480">
              <a:defRPr b="1" sz="20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lvl="3" marL="647700" indent="-647700" algn="just" defTabSz="1300480">
              <a:lnSpc>
                <a:spcPct val="150000"/>
              </a:lnSpc>
              <a:buSzPct val="100000"/>
              <a:buFont typeface="Arial"/>
              <a:buChar char="•"/>
              <a:defRPr b="1" sz="3400">
                <a:solidFill>
                  <a:srgbClr val="FF230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Model-Driven/Theory-Guided &amp; Data-Constrained schemes</a:t>
            </a:r>
          </a:p>
          <a:p>
            <a:pPr lvl="3" marL="647700" indent="-647700" algn="just" defTabSz="1300480">
              <a:lnSpc>
                <a:spcPct val="150000"/>
              </a:lnSpc>
              <a:buSzPct val="100000"/>
              <a:buFont typeface="Arial"/>
              <a:buChar char="•"/>
              <a:defRPr sz="3400">
                <a:latin typeface="Calibri"/>
                <a:ea typeface="Calibri"/>
                <a:cs typeface="Calibri"/>
                <a:sym typeface="Calibri"/>
              </a:defRPr>
            </a:pPr>
            <a:r>
              <a:t>Data-Driven &amp; Physics-Aware schemes (eg, Ouala et al., 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460" y="3345793"/>
            <a:ext cx="3507053" cy="203570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TextBox 2"/>
          <p:cNvSpPr txBox="1"/>
          <p:nvPr/>
        </p:nvSpPr>
        <p:spPr>
          <a:xfrm>
            <a:off x="6363980" y="3345793"/>
            <a:ext cx="5016514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b="1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Associated Euler integration scheme</a:t>
            </a:r>
          </a:p>
        </p:txBody>
      </p:sp>
      <p:pic>
        <p:nvPicPr>
          <p:cNvPr id="31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7476" y="3780785"/>
            <a:ext cx="2934897" cy="368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4923" y="4687504"/>
            <a:ext cx="4645044" cy="353637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Bent Up Arrow 11"/>
          <p:cNvSpPr/>
          <p:nvPr/>
        </p:nvSpPr>
        <p:spPr>
          <a:xfrm rot="5400000">
            <a:off x="6986456" y="4306335"/>
            <a:ext cx="738688" cy="692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200"/>
                </a:moveTo>
                <a:lnTo>
                  <a:pt x="14010" y="16200"/>
                </a:lnTo>
                <a:lnTo>
                  <a:pt x="14010" y="5400"/>
                </a:lnTo>
                <a:lnTo>
                  <a:pt x="11480" y="5400"/>
                </a:lnTo>
                <a:lnTo>
                  <a:pt x="16540" y="0"/>
                </a:lnTo>
                <a:lnTo>
                  <a:pt x="21600" y="5400"/>
                </a:lnTo>
                <a:lnTo>
                  <a:pt x="19070" y="5400"/>
                </a:lnTo>
                <a:lnTo>
                  <a:pt x="1907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4141" y="6695667"/>
            <a:ext cx="5265691" cy="3668828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Rectangle 12"/>
          <p:cNvSpPr/>
          <p:nvPr/>
        </p:nvSpPr>
        <p:spPr>
          <a:xfrm>
            <a:off x="-692323" y="9116816"/>
            <a:ext cx="6326660" cy="24987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3" name="TextBox 50"/>
          <p:cNvSpPr txBox="1"/>
          <p:nvPr/>
        </p:nvSpPr>
        <p:spPr>
          <a:xfrm>
            <a:off x="533846" y="6034787"/>
            <a:ext cx="4195045" cy="8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b="1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NN architecture for differential operator</a:t>
            </a:r>
          </a:p>
        </p:txBody>
      </p:sp>
      <p:sp>
        <p:nvSpPr>
          <p:cNvPr id="324" name="TextBox 51"/>
          <p:cNvSpPr txBox="1"/>
          <p:nvPr/>
        </p:nvSpPr>
        <p:spPr>
          <a:xfrm>
            <a:off x="487785" y="8588596"/>
            <a:ext cx="4195044" cy="834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Bilinear architecture</a:t>
            </a:r>
          </a:p>
        </p:txBody>
      </p:sp>
      <p:sp>
        <p:nvSpPr>
          <p:cNvPr id="325" name="Rounded Rectangle 52"/>
          <p:cNvSpPr/>
          <p:nvPr/>
        </p:nvSpPr>
        <p:spPr>
          <a:xfrm>
            <a:off x="6048173" y="5836594"/>
            <a:ext cx="6509437" cy="3511120"/>
          </a:xfrm>
          <a:prstGeom prst="roundRect">
            <a:avLst>
              <a:gd name="adj" fmla="val 14623"/>
            </a:avLst>
          </a:prstGeom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6" name="TextBox 53"/>
          <p:cNvSpPr txBox="1"/>
          <p:nvPr/>
        </p:nvSpPr>
        <p:spPr>
          <a:xfrm>
            <a:off x="6494714" y="5855754"/>
            <a:ext cx="5814241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 b="1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NN architecture for integration scheme</a:t>
            </a:r>
          </a:p>
        </p:txBody>
      </p:sp>
      <p:grpSp>
        <p:nvGrpSpPr>
          <p:cNvPr id="329" name="Picture 14"/>
          <p:cNvGrpSpPr/>
          <p:nvPr/>
        </p:nvGrpSpPr>
        <p:grpSpPr>
          <a:xfrm>
            <a:off x="3957261" y="7529503"/>
            <a:ext cx="1056002" cy="275157"/>
            <a:chOff x="0" y="0"/>
            <a:chExt cx="1056000" cy="275155"/>
          </a:xfrm>
        </p:grpSpPr>
        <p:sp>
          <p:nvSpPr>
            <p:cNvPr id="327" name="Rectangle"/>
            <p:cNvSpPr/>
            <p:nvPr/>
          </p:nvSpPr>
          <p:spPr>
            <a:xfrm>
              <a:off x="0" y="0"/>
              <a:ext cx="1056001" cy="27515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ctr">
              <a:noAutofit/>
            </a:bodyPr>
            <a:lstStyle/>
            <a:p>
              <a:pPr algn="l" defTabSz="1300480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328" name="image72.pdf" descr="image72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56001" cy="275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0" name="Picture 16" descr="Picture 1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12579" y="7525098"/>
            <a:ext cx="520567" cy="275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icture 17" descr="Picture 1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4583" y="6967128"/>
            <a:ext cx="390373" cy="336154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Rounded Rectangle 19"/>
          <p:cNvSpPr/>
          <p:nvPr/>
        </p:nvSpPr>
        <p:spPr>
          <a:xfrm>
            <a:off x="7909110" y="6691180"/>
            <a:ext cx="883096" cy="833920"/>
          </a:xfrm>
          <a:prstGeom prst="roundRect">
            <a:avLst>
              <a:gd name="adj" fmla="val 16667"/>
            </a:avLst>
          </a:prstGeom>
          <a:ln w="50800">
            <a:solidFill>
              <a:srgbClr val="FF0000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9" name="Elbow Connector 28"/>
          <p:cNvSpPr/>
          <p:nvPr/>
        </p:nvSpPr>
        <p:spPr>
          <a:xfrm>
            <a:off x="6732270" y="7106920"/>
            <a:ext cx="1150621" cy="554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1038" y="21600"/>
                </a:lnTo>
                <a:lnTo>
                  <a:pt x="11038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4472C4"/>
            </a:solidFill>
            <a:miter/>
          </a:ln>
        </p:spPr>
        <p:txBody>
          <a:bodyPr/>
          <a:lstStyle/>
          <a:p>
            <a:pPr/>
          </a:p>
        </p:txBody>
      </p:sp>
      <p:pic>
        <p:nvPicPr>
          <p:cNvPr id="334" name="Picture 56" descr="Picture 5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95617" y="8040545"/>
            <a:ext cx="2351380" cy="286189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Rounded Rectangle 57"/>
          <p:cNvSpPr/>
          <p:nvPr/>
        </p:nvSpPr>
        <p:spPr>
          <a:xfrm>
            <a:off x="9493781" y="6893123"/>
            <a:ext cx="441549" cy="430034"/>
          </a:xfrm>
          <a:prstGeom prst="roundRect">
            <a:avLst>
              <a:gd name="adj" fmla="val 16667"/>
            </a:avLst>
          </a:prstGeom>
          <a:ln w="50800">
            <a:solidFill>
              <a:srgbClr val="D9D9D9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36" name="Picture 58" descr="Picture 5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550116" y="6975680"/>
            <a:ext cx="323792" cy="26492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37" name="Elbow Connector 59"/>
          <p:cNvCxnSpPr>
            <a:stCxn id="332" idx="0"/>
            <a:endCxn id="335" idx="0"/>
          </p:cNvCxnSpPr>
          <p:nvPr/>
        </p:nvCxnSpPr>
        <p:spPr>
          <a:xfrm flipV="1">
            <a:off x="8356600" y="7112000"/>
            <a:ext cx="1358900" cy="12700"/>
          </a:xfrm>
          <a:prstGeom prst="bentConnector2">
            <a:avLst/>
          </a:prstGeom>
          <a:ln w="38100">
            <a:solidFill>
              <a:srgbClr val="4472C4"/>
            </a:solidFill>
            <a:miter/>
          </a:ln>
        </p:spPr>
      </p:cxnSp>
      <p:sp>
        <p:nvSpPr>
          <p:cNvPr id="338" name="Rounded Rectangle 62"/>
          <p:cNvSpPr/>
          <p:nvPr/>
        </p:nvSpPr>
        <p:spPr>
          <a:xfrm>
            <a:off x="8634036" y="7957099"/>
            <a:ext cx="441549" cy="430034"/>
          </a:xfrm>
          <a:prstGeom prst="roundRect">
            <a:avLst>
              <a:gd name="adj" fmla="val 16667"/>
            </a:avLst>
          </a:prstGeom>
          <a:ln w="50800">
            <a:solidFill>
              <a:srgbClr val="D9D9D9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0" name="Elbow Connector 63"/>
          <p:cNvSpPr/>
          <p:nvPr/>
        </p:nvSpPr>
        <p:spPr>
          <a:xfrm>
            <a:off x="6732270" y="7661910"/>
            <a:ext cx="1875790" cy="509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954" y="0"/>
                </a:lnTo>
                <a:lnTo>
                  <a:pt x="10954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4472C4"/>
            </a:solidFill>
            <a:miter/>
          </a:ln>
        </p:spPr>
        <p:txBody>
          <a:bodyPr/>
          <a:lstStyle/>
          <a:p>
            <a:pPr/>
          </a:p>
        </p:txBody>
      </p:sp>
      <p:cxnSp>
        <p:nvCxnSpPr>
          <p:cNvPr id="340" name="Elbow Connector 66"/>
          <p:cNvCxnSpPr>
            <a:stCxn id="338" idx="0"/>
            <a:endCxn id="335" idx="0"/>
          </p:cNvCxnSpPr>
          <p:nvPr/>
        </p:nvCxnSpPr>
        <p:spPr>
          <a:xfrm flipH="1" flipV="1" rot="5400000">
            <a:off x="8756650" y="7207250"/>
            <a:ext cx="1054100" cy="863600"/>
          </a:xfrm>
          <a:prstGeom prst="bentConnector3">
            <a:avLst>
              <a:gd name="adj1" fmla="val 49397"/>
            </a:avLst>
          </a:prstGeom>
          <a:ln w="38100">
            <a:solidFill>
              <a:srgbClr val="4472C4"/>
            </a:solidFill>
            <a:miter/>
          </a:ln>
        </p:spPr>
      </p:cxnSp>
      <p:sp>
        <p:nvSpPr>
          <p:cNvPr id="351" name="Elbow Connector 71"/>
          <p:cNvSpPr/>
          <p:nvPr/>
        </p:nvSpPr>
        <p:spPr>
          <a:xfrm>
            <a:off x="9100819" y="8171180"/>
            <a:ext cx="594361" cy="11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338" y="0"/>
                </a:lnTo>
                <a:lnTo>
                  <a:pt x="1033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4472C4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42" name="TextBox 74"/>
          <p:cNvSpPr txBox="1"/>
          <p:nvPr/>
        </p:nvSpPr>
        <p:spPr>
          <a:xfrm>
            <a:off x="8757400" y="7894690"/>
            <a:ext cx="251425" cy="61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b="1"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43" name="Snip Same-side Corner of Rectangle 75"/>
          <p:cNvSpPr/>
          <p:nvPr/>
        </p:nvSpPr>
        <p:spPr>
          <a:xfrm rot="10800000">
            <a:off x="6985317" y="6582413"/>
            <a:ext cx="3002736" cy="1936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64" y="0"/>
                </a:moveTo>
                <a:lnTo>
                  <a:pt x="14636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0800"/>
                </a:lnTo>
                <a:close/>
              </a:path>
            </a:pathLst>
          </a:custGeom>
          <a:ln w="50800">
            <a:solidFill>
              <a:srgbClr val="002060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4" name="TextBox 77"/>
          <p:cNvSpPr txBox="1"/>
          <p:nvPr/>
        </p:nvSpPr>
        <p:spPr>
          <a:xfrm>
            <a:off x="6490757" y="8628516"/>
            <a:ext cx="5624270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ResNet architecture (Residual Network)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279526" y="3171193"/>
            <a:ext cx="1869441" cy="174993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Title 1"/>
          <p:cNvSpPr txBox="1"/>
          <p:nvPr/>
        </p:nvSpPr>
        <p:spPr>
          <a:xfrm>
            <a:off x="572007" y="81555"/>
            <a:ext cx="11860786" cy="156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spAutoFit/>
          </a:bodyPr>
          <a:lstStyle>
            <a:lvl1pPr algn="just" defTabSz="1300480">
              <a:lnSpc>
                <a:spcPct val="90000"/>
              </a:lnSpc>
              <a:defRPr b="1" sz="5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to embed physics-driven priors in DL models ?  </a:t>
            </a:r>
          </a:p>
        </p:txBody>
      </p:sp>
      <p:sp>
        <p:nvSpPr>
          <p:cNvPr id="347" name="Rectangle 18"/>
          <p:cNvSpPr txBox="1"/>
          <p:nvPr/>
        </p:nvSpPr>
        <p:spPr>
          <a:xfrm>
            <a:off x="490398" y="1832579"/>
            <a:ext cx="11479094" cy="126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just" defTabSz="1300480">
              <a:defRPr b="1" sz="3800">
                <a:latin typeface="Calibri"/>
                <a:ea typeface="Calibri"/>
                <a:cs typeface="Calibri"/>
                <a:sym typeface="Calibri"/>
              </a:defRPr>
            </a:pPr>
            <a:r>
              <a:t>An illustration through L63 dynamics: numerical experiments (</a:t>
            </a:r>
            <a:r>
              <a:rPr b="0" sz="3400"/>
              <a:t>Fablet et al., 2018</a:t>
            </a:r>
            <a:r>
              <a:t>)</a:t>
            </a:r>
          </a:p>
        </p:txBody>
      </p:sp>
      <p:sp>
        <p:nvSpPr>
          <p:cNvPr id="348" name="Rounded Rectangle 46"/>
          <p:cNvSpPr/>
          <p:nvPr/>
        </p:nvSpPr>
        <p:spPr>
          <a:xfrm>
            <a:off x="326035" y="5911522"/>
            <a:ext cx="5003814" cy="3511120"/>
          </a:xfrm>
          <a:prstGeom prst="roundRect">
            <a:avLst>
              <a:gd name="adj" fmla="val 14623"/>
            </a:avLst>
          </a:prstGeom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0" dur="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8" dur="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2" dur="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6" dur="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6" grpId="8"/>
      <p:bldP build="whole" bldLvl="1" animBg="1" rev="0" advAuto="0" spid="342" grpId="19"/>
      <p:bldP build="whole" bldLvl="1" animBg="1" rev="0" advAuto="0" spid="324" grpId="6"/>
      <p:bldP build="whole" bldLvl="1" animBg="1" rev="0" advAuto="0" spid="343" grpId="9"/>
      <p:bldP build="whole" bldLvl="1" animBg="1" rev="0" advAuto="0" spid="348" grpId="1"/>
      <p:bldP build="whole" bldLvl="1" animBg="1" rev="0" advAuto="0" spid="331" grpId="12"/>
      <p:bldP build="whole" bldLvl="1" animBg="1" rev="0" advAuto="0" spid="337" grpId="14"/>
      <p:bldP build="whole" bldLvl="1" animBg="1" rev="0" advAuto="0" spid="350" grpId="18"/>
      <p:bldP build="whole" bldLvl="1" animBg="1" rev="0" advAuto="0" spid="334" grpId="21"/>
      <p:bldP build="whole" bldLvl="1" animBg="1" rev="0" advAuto="0" spid="322" grpId="5"/>
      <p:bldP build="whole" bldLvl="1" animBg="1" rev="0" advAuto="0" spid="323" grpId="2"/>
      <p:bldP build="whole" bldLvl="1" animBg="1" rev="0" advAuto="0" spid="329" grpId="4"/>
      <p:bldP build="whole" bldLvl="1" animBg="1" rev="0" advAuto="0" spid="321" grpId="3"/>
      <p:bldP build="whole" bldLvl="1" animBg="1" rev="0" advAuto="0" spid="330" grpId="17"/>
      <p:bldP build="whole" bldLvl="1" animBg="1" rev="0" advAuto="0" spid="338" grpId="20"/>
      <p:bldP build="whole" bldLvl="1" animBg="1" rev="0" advAuto="0" spid="351" grpId="22"/>
      <p:bldP build="whole" bldLvl="1" animBg="1" rev="0" advAuto="0" spid="332" grpId="10"/>
      <p:bldP build="whole" bldLvl="1" animBg="1" rev="0" advAuto="0" spid="349" grpId="16"/>
      <p:bldP build="whole" bldLvl="1" animBg="1" rev="0" advAuto="0" spid="335" grpId="11"/>
      <p:bldP build="whole" bldLvl="1" animBg="1" rev="0" advAuto="0" spid="340" grpId="15"/>
      <p:bldP build="whole" bldLvl="1" animBg="1" rev="0" advAuto="0" spid="336" grpId="13"/>
      <p:bldP build="whole" bldLvl="1" animBg="1" rev="0" advAuto="0" spid="325" grpId="7"/>
      <p:bldP build="whole" bldLvl="1" animBg="1" rev="0" advAuto="0" spid="344" grpId="2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076" y="3348157"/>
            <a:ext cx="3507053" cy="2035703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Box 2"/>
          <p:cNvSpPr txBox="1"/>
          <p:nvPr/>
        </p:nvSpPr>
        <p:spPr>
          <a:xfrm>
            <a:off x="565503" y="5598814"/>
            <a:ext cx="6400472" cy="8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b="1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Generalization to higher-order integration schemes (eg, RK4)</a:t>
            </a:r>
          </a:p>
        </p:txBody>
      </p:sp>
      <p:pic>
        <p:nvPicPr>
          <p:cNvPr id="35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472" y="6672942"/>
            <a:ext cx="2934897" cy="36810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Bent Up Arrow 11"/>
          <p:cNvSpPr/>
          <p:nvPr/>
        </p:nvSpPr>
        <p:spPr>
          <a:xfrm rot="5400000">
            <a:off x="1285899" y="7052765"/>
            <a:ext cx="738688" cy="692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200"/>
                </a:moveTo>
                <a:lnTo>
                  <a:pt x="14010" y="16200"/>
                </a:lnTo>
                <a:lnTo>
                  <a:pt x="14010" y="5400"/>
                </a:lnTo>
                <a:lnTo>
                  <a:pt x="11480" y="5400"/>
                </a:lnTo>
                <a:lnTo>
                  <a:pt x="16540" y="0"/>
                </a:lnTo>
                <a:lnTo>
                  <a:pt x="21600" y="5400"/>
                </a:lnTo>
                <a:lnTo>
                  <a:pt x="19070" y="5400"/>
                </a:lnTo>
                <a:lnTo>
                  <a:pt x="1907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8417" y="3665224"/>
            <a:ext cx="5173368" cy="3604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17308" y="8382933"/>
            <a:ext cx="3432447" cy="330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35" descr="Picture 3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31919" y="7503914"/>
            <a:ext cx="3992954" cy="746885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TextBox 36"/>
          <p:cNvSpPr txBox="1"/>
          <p:nvPr/>
        </p:nvSpPr>
        <p:spPr>
          <a:xfrm>
            <a:off x="2217993" y="8330131"/>
            <a:ext cx="1015219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with</a:t>
            </a:r>
          </a:p>
        </p:txBody>
      </p:sp>
      <p:sp>
        <p:nvSpPr>
          <p:cNvPr id="361" name="TextBox 7"/>
          <p:cNvSpPr txBox="1"/>
          <p:nvPr/>
        </p:nvSpPr>
        <p:spPr>
          <a:xfrm>
            <a:off x="7438318" y="7548536"/>
            <a:ext cx="5069237" cy="120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NB: Same number of trainable model parameters as the Euler-based architecture</a:t>
            </a:r>
          </a:p>
        </p:txBody>
      </p:sp>
      <p:sp>
        <p:nvSpPr>
          <p:cNvPr id="362" name="Title 1"/>
          <p:cNvSpPr txBox="1"/>
          <p:nvPr/>
        </p:nvSpPr>
        <p:spPr>
          <a:xfrm>
            <a:off x="572007" y="81555"/>
            <a:ext cx="11860786" cy="156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spAutoFit/>
          </a:bodyPr>
          <a:lstStyle>
            <a:lvl1pPr algn="just" defTabSz="1300480">
              <a:lnSpc>
                <a:spcPct val="90000"/>
              </a:lnSpc>
              <a:defRPr b="1" sz="5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to embed physics-driven priors in DL models ?  </a:t>
            </a:r>
          </a:p>
        </p:txBody>
      </p:sp>
      <p:sp>
        <p:nvSpPr>
          <p:cNvPr id="363" name="Rectangle 18"/>
          <p:cNvSpPr txBox="1"/>
          <p:nvPr/>
        </p:nvSpPr>
        <p:spPr>
          <a:xfrm>
            <a:off x="490398" y="1832579"/>
            <a:ext cx="11479094" cy="126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just" defTabSz="1300480">
              <a:defRPr b="1" sz="3800">
                <a:latin typeface="Calibri"/>
                <a:ea typeface="Calibri"/>
                <a:cs typeface="Calibri"/>
                <a:sym typeface="Calibri"/>
              </a:defRPr>
            </a:pPr>
            <a:r>
              <a:t>An illustration through L63 dynamics: numerical experiments (</a:t>
            </a:r>
            <a:r>
              <a:rPr b="0" sz="3400"/>
              <a:t>Fablet et al., 2018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oadmap…"/>
          <p:cNvSpPr/>
          <p:nvPr/>
        </p:nvSpPr>
        <p:spPr>
          <a:xfrm>
            <a:off x="588314" y="493589"/>
            <a:ext cx="11828172" cy="8474856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lnSpc>
                <a:spcPts val="4700"/>
              </a:lnSpc>
              <a:spcBef>
                <a:spcPts val="1000"/>
              </a:spcBef>
              <a:defRPr b="1" sz="2200">
                <a:solidFill>
                  <a:srgbClr val="29303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Roadmap</a:t>
            </a:r>
          </a:p>
          <a:p>
            <a:pPr algn="l" defTabSz="457200">
              <a:lnSpc>
                <a:spcPts val="4700"/>
              </a:lnSpc>
              <a:spcBef>
                <a:spcPts val="10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10222" indent="-310222" algn="l" defTabSz="457200">
              <a:lnSpc>
                <a:spcPts val="4700"/>
              </a:lnSpc>
              <a:buSzPct val="145000"/>
              <a:buChar char="•"/>
              <a:tabLst>
                <a:tab pos="139700" algn="l"/>
                <a:tab pos="457200" algn="l"/>
              </a:tabLst>
              <a:defRPr sz="2200">
                <a:solidFill>
                  <a:srgbClr val="29303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Recap from course #3</a:t>
            </a:r>
          </a:p>
          <a:p>
            <a:pPr algn="l" defTabSz="457200">
              <a:lnSpc>
                <a:spcPts val="4700"/>
              </a:lnSpc>
              <a:tabLst>
                <a:tab pos="139700" algn="l"/>
                <a:tab pos="457200" algn="l"/>
              </a:tabLst>
              <a:defRPr sz="2200">
                <a:solidFill>
                  <a:srgbClr val="29303B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10222" indent="-310222" algn="l" defTabSz="457200">
              <a:lnSpc>
                <a:spcPts val="4700"/>
              </a:lnSpc>
              <a:buSzPct val="145000"/>
              <a:buChar char="•"/>
              <a:tabLst>
                <a:tab pos="139700" algn="l"/>
                <a:tab pos="457200" algn="l"/>
              </a:tabLst>
              <a:defRPr sz="2200">
                <a:solidFill>
                  <a:srgbClr val="29303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Auto-encoders</a:t>
            </a:r>
          </a:p>
          <a:p>
            <a:pPr algn="l" defTabSz="457200">
              <a:lnSpc>
                <a:spcPts val="4700"/>
              </a:lnSpc>
              <a:tabLst>
                <a:tab pos="139700" algn="l"/>
                <a:tab pos="457200" algn="l"/>
              </a:tabLst>
              <a:defRPr sz="2200">
                <a:solidFill>
                  <a:srgbClr val="29303B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10222" indent="-310222" algn="l" defTabSz="457200">
              <a:lnSpc>
                <a:spcPts val="4700"/>
              </a:lnSpc>
              <a:buSzPct val="145000"/>
              <a:buChar char="•"/>
              <a:tabLst>
                <a:tab pos="139700" algn="l"/>
                <a:tab pos="457200" algn="l"/>
              </a:tabLst>
              <a:defRPr sz="2200">
                <a:solidFill>
                  <a:srgbClr val="29303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Recurrents Neural Networks</a:t>
            </a:r>
          </a:p>
          <a:p>
            <a:pPr algn="l" defTabSz="457200">
              <a:lnSpc>
                <a:spcPts val="4700"/>
              </a:lnSpc>
              <a:tabLst>
                <a:tab pos="139700" algn="l"/>
                <a:tab pos="457200" algn="l"/>
              </a:tabLst>
              <a:defRPr sz="2200">
                <a:solidFill>
                  <a:srgbClr val="29303B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lnSpc>
                <a:spcPts val="4700"/>
              </a:lnSpc>
              <a:tabLst>
                <a:tab pos="139700" algn="l"/>
                <a:tab pos="457200" algn="l"/>
              </a:tabLst>
              <a:defRPr sz="2200">
                <a:solidFill>
                  <a:srgbClr val="29303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1"/>
          <p:cNvSpPr txBox="1"/>
          <p:nvPr/>
        </p:nvSpPr>
        <p:spPr>
          <a:xfrm>
            <a:off x="572007" y="81555"/>
            <a:ext cx="11860786" cy="156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spAutoFit/>
          </a:bodyPr>
          <a:lstStyle>
            <a:lvl1pPr algn="just" defTabSz="1300480">
              <a:lnSpc>
                <a:spcPct val="90000"/>
              </a:lnSpc>
              <a:defRPr b="1" sz="5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to embed physics-driven priors in DL models ?  </a:t>
            </a:r>
          </a:p>
        </p:txBody>
      </p:sp>
      <p:sp>
        <p:nvSpPr>
          <p:cNvPr id="366" name="Rectangle 18"/>
          <p:cNvSpPr txBox="1"/>
          <p:nvPr/>
        </p:nvSpPr>
        <p:spPr>
          <a:xfrm>
            <a:off x="442935" y="3826015"/>
            <a:ext cx="11479094" cy="68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 b="1"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Implementation for L63 dynamics</a:t>
            </a:r>
          </a:p>
        </p:txBody>
      </p:sp>
      <p:sp>
        <p:nvSpPr>
          <p:cNvPr id="367" name="https://github.com/CIA-Oceanix/DLOA2023/blob/main/lectures/notebooks/notebook_PytorchLightning_Forecasting_L63_students.ipynb"/>
          <p:cNvSpPr txBox="1"/>
          <p:nvPr/>
        </p:nvSpPr>
        <p:spPr>
          <a:xfrm>
            <a:off x="1157427" y="7532698"/>
            <a:ext cx="1068994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https://github.com/CIA-Oceanix/DLOA2023/blob/main/lectures/notebooks/notebook_PytorchLightning_Forecasting_L63_students.ipynb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à coins arrondis 115"/>
          <p:cNvSpPr/>
          <p:nvPr/>
        </p:nvSpPr>
        <p:spPr>
          <a:xfrm>
            <a:off x="6889794" y="6089669"/>
            <a:ext cx="4636776" cy="2833492"/>
          </a:xfrm>
          <a:prstGeom prst="roundRect">
            <a:avLst>
              <a:gd name="adj" fmla="val 2455"/>
            </a:avLst>
          </a:prstGeom>
          <a:solidFill>
            <a:srgbClr val="F2F2F2"/>
          </a:solidFill>
          <a:ln w="38100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5000"/>
              </a:srgbClr>
            </a:outerShdw>
          </a:effectLst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0" name="Rectangle à coins arrondis 113"/>
          <p:cNvSpPr/>
          <p:nvPr/>
        </p:nvSpPr>
        <p:spPr>
          <a:xfrm>
            <a:off x="891627" y="3584196"/>
            <a:ext cx="4784923" cy="5355392"/>
          </a:xfrm>
          <a:prstGeom prst="roundRect">
            <a:avLst>
              <a:gd name="adj" fmla="val 2455"/>
            </a:avLst>
          </a:prstGeom>
          <a:solidFill>
            <a:srgbClr val="F2F2F2"/>
          </a:solidFill>
          <a:ln w="38100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5000"/>
              </a:srgbClr>
            </a:outerShdw>
          </a:effectLst>
        </p:spPr>
        <p:txBody>
          <a:bodyPr lIns="48767" tIns="48767" rIns="48767" bIns="48767" anchor="ctr"/>
          <a:lstStyle/>
          <a:p>
            <a:pPr defTabSz="130048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71" name="Lorenz attractor initial conditions randomized.mov" descr="Lorenz attractor initial conditions randomized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725343" y="3021789"/>
            <a:ext cx="2965678" cy="2224260"/>
          </a:xfrm>
          <a:prstGeom prst="rect">
            <a:avLst/>
          </a:prstGeom>
          <a:ln w="3175">
            <a:solidFill>
              <a:srgbClr val="0000FF"/>
            </a:solidFill>
          </a:ln>
        </p:spPr>
      </p:pic>
      <p:graphicFrame>
        <p:nvGraphicFramePr>
          <p:cNvPr id="372" name="Tableau 105"/>
          <p:cNvGraphicFramePr/>
          <p:nvPr/>
        </p:nvGraphicFramePr>
        <p:xfrm>
          <a:off x="1043009" y="7494082"/>
          <a:ext cx="4482160" cy="111542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05512"/>
                <a:gridCol w="664963"/>
                <a:gridCol w="710045"/>
                <a:gridCol w="788938"/>
              </a:tblGrid>
              <a:tr h="341757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Forecasting time step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1"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t</a:t>
                      </a:r>
                      <a:r>
                        <a:rPr baseline="-20777"/>
                        <a:t>0</a:t>
                      </a:r>
                      <a:r>
                        <a:t>+h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1"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t</a:t>
                      </a:r>
                      <a:r>
                        <a:rPr baseline="-20777"/>
                        <a:t>0</a:t>
                      </a:r>
                      <a:r>
                        <a:t>+4h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1"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t</a:t>
                      </a:r>
                      <a:r>
                        <a:rPr baseline="-20777"/>
                        <a:t>0</a:t>
                      </a:r>
                      <a:r>
                        <a:t>+8h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2547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Analog forecasting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&lt;10</a:t>
                      </a:r>
                      <a:r>
                        <a:rPr baseline="30444"/>
                        <a:t>-6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2.01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2547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Bi-NN(4)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1"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&lt;10</a:t>
                      </a:r>
                      <a:r>
                        <a:rPr baseline="30444"/>
                        <a:t>-6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0.054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3" name="ZoneTexte 5"/>
          <p:cNvSpPr txBox="1"/>
          <p:nvPr/>
        </p:nvSpPr>
        <p:spPr>
          <a:xfrm>
            <a:off x="1077025" y="7072886"/>
            <a:ext cx="4414128" cy="44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 b="1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Noisy training data (σ=0.5)</a:t>
            </a:r>
          </a:p>
        </p:txBody>
      </p:sp>
      <p:graphicFrame>
        <p:nvGraphicFramePr>
          <p:cNvPr id="374" name="Tableau 109"/>
          <p:cNvGraphicFramePr/>
          <p:nvPr/>
        </p:nvGraphicFramePr>
        <p:xfrm>
          <a:off x="7001072" y="6876228"/>
          <a:ext cx="4462708" cy="15109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612508"/>
                <a:gridCol w="562890"/>
                <a:gridCol w="579445"/>
                <a:gridCol w="695162"/>
              </a:tblGrid>
              <a:tr h="587375">
                <a:tc>
                  <a:txBody>
                    <a:bodyPr/>
                    <a:lstStyle/>
                    <a:p>
                      <a:pPr algn="just" defTabSz="1300480">
                        <a:defRPr sz="1800"/>
                      </a:pPr>
                      <a:r>
                        <a:rPr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Noise standard deviation in training data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0037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i="1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 model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 i="1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3290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Analog forecasting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1.17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1.81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0037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Bi-NN(4)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5" name="ZoneTexte 110"/>
          <p:cNvSpPr txBox="1"/>
          <p:nvPr/>
        </p:nvSpPr>
        <p:spPr>
          <a:xfrm>
            <a:off x="7049839" y="6150260"/>
            <a:ext cx="4355901" cy="8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Assimilation experiment </a:t>
            </a:r>
          </a:p>
          <a:p>
            <a:pPr defTabSz="1300480"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(</a:t>
            </a:r>
            <a:r>
              <a:rPr b="0" sz="1800"/>
              <a:t>1 obs. every 8 time steps</a:t>
            </a:r>
            <a:r>
              <a:t>)</a:t>
            </a:r>
          </a:p>
        </p:txBody>
      </p:sp>
      <p:graphicFrame>
        <p:nvGraphicFramePr>
          <p:cNvPr id="376" name="Tableau 111"/>
          <p:cNvGraphicFramePr/>
          <p:nvPr/>
        </p:nvGraphicFramePr>
        <p:xfrm>
          <a:off x="1034431" y="4559827"/>
          <a:ext cx="4499316" cy="190655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88172"/>
                <a:gridCol w="693810"/>
                <a:gridCol w="703750"/>
                <a:gridCol w="700882"/>
              </a:tblGrid>
              <a:tr h="621157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Forecasting time step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1"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t</a:t>
                      </a:r>
                      <a:r>
                        <a:rPr baseline="-20777"/>
                        <a:t>0</a:t>
                      </a:r>
                      <a:r>
                        <a:t>+h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1"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t</a:t>
                      </a:r>
                      <a:r>
                        <a:rPr baseline="-20777"/>
                        <a:t>0</a:t>
                      </a:r>
                      <a:r>
                        <a:t>+4h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1"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t</a:t>
                      </a:r>
                      <a:r>
                        <a:rPr baseline="-20777"/>
                        <a:t>0</a:t>
                      </a:r>
                      <a:r>
                        <a:t>+8h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3840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Analog forecasting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&lt;10</a:t>
                      </a:r>
                      <a:r>
                        <a:rPr baseline="30444"/>
                        <a:t>-6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0.005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3840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Sparse regression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&lt;10</a:t>
                      </a:r>
                      <a:r>
                        <a:rPr baseline="30444"/>
                        <a:t>-6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0.006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3840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MLP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&lt;10</a:t>
                      </a:r>
                      <a:r>
                        <a:rPr baseline="30444"/>
                        <a:t>-6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0.018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0.044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3840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Bi-NN(4)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1" i="1"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&lt;10</a:t>
                      </a:r>
                      <a:r>
                        <a:rPr baseline="30444"/>
                        <a:t>-6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1" i="1"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&lt;10</a:t>
                      </a:r>
                      <a:r>
                        <a:rPr baseline="30444"/>
                        <a:t>-6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1" i="1"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&lt;10</a:t>
                      </a:r>
                      <a:r>
                        <a:rPr baseline="30444"/>
                        <a:t>-6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7" name="ZoneTexte 112"/>
          <p:cNvSpPr txBox="1"/>
          <p:nvPr/>
        </p:nvSpPr>
        <p:spPr>
          <a:xfrm>
            <a:off x="1077025" y="4148053"/>
            <a:ext cx="4414128" cy="44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 b="1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Noise-free training data</a:t>
            </a:r>
          </a:p>
        </p:txBody>
      </p:sp>
      <p:sp>
        <p:nvSpPr>
          <p:cNvPr id="378" name="ZoneTexte 114"/>
          <p:cNvSpPr txBox="1"/>
          <p:nvPr/>
        </p:nvSpPr>
        <p:spPr>
          <a:xfrm>
            <a:off x="1077025" y="3590081"/>
            <a:ext cx="4414128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Forecasting experiments</a:t>
            </a:r>
          </a:p>
        </p:txBody>
      </p:sp>
      <p:sp>
        <p:nvSpPr>
          <p:cNvPr id="379" name="Title 1"/>
          <p:cNvSpPr txBox="1"/>
          <p:nvPr/>
        </p:nvSpPr>
        <p:spPr>
          <a:xfrm>
            <a:off x="572007" y="81555"/>
            <a:ext cx="11860786" cy="156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spAutoFit/>
          </a:bodyPr>
          <a:lstStyle>
            <a:lvl1pPr algn="just" defTabSz="1300480">
              <a:lnSpc>
                <a:spcPct val="90000"/>
              </a:lnSpc>
              <a:defRPr b="1" sz="5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to embed physics-driven priors in DL models ?  </a:t>
            </a:r>
          </a:p>
        </p:txBody>
      </p:sp>
      <p:sp>
        <p:nvSpPr>
          <p:cNvPr id="380" name="Rectangle 18"/>
          <p:cNvSpPr txBox="1"/>
          <p:nvPr/>
        </p:nvSpPr>
        <p:spPr>
          <a:xfrm>
            <a:off x="490398" y="1832579"/>
            <a:ext cx="11479094" cy="126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just" defTabSz="1300480">
              <a:defRPr b="1" sz="3800">
                <a:latin typeface="Calibri"/>
                <a:ea typeface="Calibri"/>
                <a:cs typeface="Calibri"/>
                <a:sym typeface="Calibri"/>
              </a:defRPr>
            </a:pPr>
            <a:r>
              <a:t>An illustration through L63 dynamics: numerical experiments (</a:t>
            </a:r>
            <a:r>
              <a:rPr b="0" sz="3400"/>
              <a:t>Fablet et al., 2018</a:t>
            </a:r>
            <a:r>
              <a:t>)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00188" y="3547404"/>
            <a:ext cx="2215988" cy="2074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1" fill="hold"/>
                                        <p:tgtEl>
                                          <p:spTgt spid="3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371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37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7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6"/>
          <p:cNvSpPr/>
          <p:nvPr/>
        </p:nvSpPr>
        <p:spPr>
          <a:xfrm>
            <a:off x="688302" y="-696092"/>
            <a:ext cx="11854945" cy="1646937"/>
          </a:xfrm>
          <a:prstGeom prst="rect">
            <a:avLst/>
          </a:prstGeom>
          <a:solidFill>
            <a:srgbClr val="FFFFFF">
              <a:alpha val="49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defRPr b="1" sz="5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just" defTabSz="1300480">
              <a:defRPr b="1" sz="5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Physics-informed neural architectures</a:t>
            </a:r>
          </a:p>
        </p:txBody>
      </p:sp>
      <p:grpSp>
        <p:nvGrpSpPr>
          <p:cNvPr id="388" name="Screenshot 2023-05-10 at 11.26.31.png"/>
          <p:cNvGrpSpPr/>
          <p:nvPr/>
        </p:nvGrpSpPr>
        <p:grpSpPr>
          <a:xfrm>
            <a:off x="327183" y="1405236"/>
            <a:ext cx="5964834" cy="2578582"/>
            <a:chOff x="0" y="0"/>
            <a:chExt cx="5964832" cy="2578580"/>
          </a:xfrm>
        </p:grpSpPr>
        <p:pic>
          <p:nvPicPr>
            <p:cNvPr id="387" name="Screenshot 2023-05-10 at 11.26.31.png" descr="Screenshot 2023-05-10 at 11.26.3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0799" y="50799"/>
              <a:ext cx="5863234" cy="24769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6" name="Screenshot 2023-05-10 at 11.26.31.png" descr="Screenshot 2023-05-10 at 11.26.3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5964834" cy="2578582"/>
            </a:xfrm>
            <a:prstGeom prst="rect">
              <a:avLst/>
            </a:prstGeom>
            <a:effectLst/>
          </p:spPr>
        </p:pic>
      </p:grpSp>
      <p:sp>
        <p:nvSpPr>
          <p:cNvPr id="389" name="PINNS for ODEs/PDEs (from Cai et al., 2021)"/>
          <p:cNvSpPr txBox="1"/>
          <p:nvPr/>
        </p:nvSpPr>
        <p:spPr>
          <a:xfrm>
            <a:off x="129314" y="994024"/>
            <a:ext cx="6360572" cy="443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algn="l" defTabSz="1300480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PINNS for ODEs/PDEs (</a:t>
            </a:r>
            <a:r>
              <a:rPr b="0"/>
              <a:t>from</a:t>
            </a:r>
            <a:r>
              <a:t> </a:t>
            </a:r>
            <a:r>
              <a:rPr b="0"/>
              <a:t>Cai et al., 2021</a:t>
            </a:r>
            <a:r>
              <a:t>)</a:t>
            </a:r>
          </a:p>
        </p:txBody>
      </p:sp>
      <p:sp>
        <p:nvSpPr>
          <p:cNvPr id="390" name="Identification of ODEs (Ouala et al., 2021)"/>
          <p:cNvSpPr txBox="1"/>
          <p:nvPr/>
        </p:nvSpPr>
        <p:spPr>
          <a:xfrm>
            <a:off x="6935338" y="994024"/>
            <a:ext cx="5987757" cy="443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algn="l" defTabSz="1300480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Identification of ODEs (</a:t>
            </a:r>
            <a:r>
              <a:rPr b="0"/>
              <a:t>Ouala et al., 2021</a:t>
            </a:r>
            <a:r>
              <a:t>)</a:t>
            </a:r>
          </a:p>
        </p:txBody>
      </p:sp>
      <p:grpSp>
        <p:nvGrpSpPr>
          <p:cNvPr id="393" name="1-s2.0-S0167278922003347-gr1_lrg.jpg"/>
          <p:cNvGrpSpPr/>
          <p:nvPr/>
        </p:nvGrpSpPr>
        <p:grpSpPr>
          <a:xfrm>
            <a:off x="7386876" y="1410513"/>
            <a:ext cx="4594621" cy="2578582"/>
            <a:chOff x="0" y="0"/>
            <a:chExt cx="4594619" cy="2578580"/>
          </a:xfrm>
        </p:grpSpPr>
        <p:pic>
          <p:nvPicPr>
            <p:cNvPr id="392" name="1-s2.0-S0167278922003347-gr1_lrg.jpg" descr="1-s2.0-S0167278922003347-gr1_lrg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800" y="50799"/>
              <a:ext cx="4493020" cy="24769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1" name="1-s2.0-S0167278922003347-gr1_lrg.jpg" descr="1-s2.0-S0167278922003347-gr1_lrg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4594620" cy="2578582"/>
            </a:xfrm>
            <a:prstGeom prst="rect">
              <a:avLst/>
            </a:prstGeom>
            <a:effectLst/>
          </p:spPr>
        </p:pic>
      </p:grpSp>
      <p:sp>
        <p:nvSpPr>
          <p:cNvPr id="394" name="Other physics-informed representation: Hamiltonian representations [eg, Greydanus et al., 2019], Fourier representations [eg, Li et al., 2021]…"/>
          <p:cNvSpPr txBox="1"/>
          <p:nvPr/>
        </p:nvSpPr>
        <p:spPr>
          <a:xfrm>
            <a:off x="442325" y="4405285"/>
            <a:ext cx="12346900" cy="1509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l" defTabSz="1300480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Other physics-informed representation: </a:t>
            </a:r>
            <a:r>
              <a:rPr b="0"/>
              <a:t>Hamiltonian representations [eg, Greydanus et al., 2019], Fourier representations [eg, Li et al., 2021]</a:t>
            </a:r>
            <a:endParaRPr b="0"/>
          </a:p>
          <a:p>
            <a:pPr algn="l" defTabSz="1300480">
              <a:defRPr b="1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algn="l" defTabSz="1300480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Variational data assimilation (</a:t>
            </a:r>
            <a:r>
              <a:rPr b="0"/>
              <a:t>Fablet e tal., 2021</a:t>
            </a:r>
            <a:r>
              <a:t>)</a:t>
            </a:r>
          </a:p>
        </p:txBody>
      </p:sp>
      <p:pic>
        <p:nvPicPr>
          <p:cNvPr id="395" name="Google Shape;426;p29" descr="Google Shape;426;p29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38236" y="6336717"/>
            <a:ext cx="5189583" cy="2903558"/>
          </a:xfrm>
          <a:prstGeom prst="rect">
            <a:avLst/>
          </a:prstGeom>
        </p:spPr>
      </p:pic>
      <p:grpSp>
        <p:nvGrpSpPr>
          <p:cNvPr id="399" name="Google Shape;426;p29"/>
          <p:cNvGrpSpPr/>
          <p:nvPr/>
        </p:nvGrpSpPr>
        <p:grpSpPr>
          <a:xfrm>
            <a:off x="976981" y="6369277"/>
            <a:ext cx="5464834" cy="1325564"/>
            <a:chOff x="0" y="0"/>
            <a:chExt cx="5464832" cy="1325562"/>
          </a:xfrm>
        </p:grpSpPr>
        <p:sp>
          <p:nvSpPr>
            <p:cNvPr id="398" name="Google Shape;426;p29"/>
            <p:cNvSpPr/>
            <p:nvPr/>
          </p:nvSpPr>
          <p:spPr>
            <a:xfrm>
              <a:off x="50800" y="50800"/>
              <a:ext cx="5363233" cy="1223963"/>
            </a:xfrm>
            <a:prstGeom prst="roundRect">
              <a:avLst>
                <a:gd name="adj" fmla="val 36615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397" name="Google Shape;426;p29" descr="Google Shape;426;p29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5464833" cy="1325563"/>
            </a:xfrm>
            <a:prstGeom prst="rect">
              <a:avLst/>
            </a:prstGeom>
            <a:effectLst/>
          </p:spPr>
        </p:pic>
      </p:grpSp>
      <p:sp>
        <p:nvSpPr>
          <p:cNvPr id="400" name="TextBox 31"/>
          <p:cNvSpPr txBox="1"/>
          <p:nvPr/>
        </p:nvSpPr>
        <p:spPr>
          <a:xfrm>
            <a:off x="1413826" y="6558567"/>
            <a:ext cx="4591144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From a Variational DA formulation</a:t>
            </a:r>
          </a:p>
        </p:txBody>
      </p:sp>
      <p:sp>
        <p:nvSpPr>
          <p:cNvPr id="401" name="TextBox 31"/>
          <p:cNvSpPr txBox="1"/>
          <p:nvPr/>
        </p:nvSpPr>
        <p:spPr>
          <a:xfrm>
            <a:off x="7036068" y="6458457"/>
            <a:ext cx="4834552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Associated end-to-end scheme</a:t>
            </a:r>
          </a:p>
        </p:txBody>
      </p:sp>
      <p:grpSp>
        <p:nvGrpSpPr>
          <p:cNvPr id="404" name="Google Shape;426;p29"/>
          <p:cNvGrpSpPr/>
          <p:nvPr/>
        </p:nvGrpSpPr>
        <p:grpSpPr>
          <a:xfrm>
            <a:off x="1533629" y="7781039"/>
            <a:ext cx="4520835" cy="1374810"/>
            <a:chOff x="0" y="0"/>
            <a:chExt cx="4520834" cy="1374808"/>
          </a:xfrm>
        </p:grpSpPr>
        <p:sp>
          <p:nvSpPr>
            <p:cNvPr id="403" name="Google Shape;426;p29"/>
            <p:cNvSpPr/>
            <p:nvPr/>
          </p:nvSpPr>
          <p:spPr>
            <a:xfrm>
              <a:off x="50800" y="50800"/>
              <a:ext cx="4419235" cy="1273209"/>
            </a:xfrm>
            <a:prstGeom prst="roundRect">
              <a:avLst>
                <a:gd name="adj" fmla="val 35198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402" name="Google Shape;426;p29" descr="Google Shape;426;p29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520835" cy="1374809"/>
            </a:xfrm>
            <a:prstGeom prst="rect">
              <a:avLst/>
            </a:prstGeom>
            <a:effectLst/>
          </p:spPr>
        </p:pic>
      </p:grpSp>
      <p:sp>
        <p:nvSpPr>
          <p:cNvPr id="405" name="Google Shape;427;p29"/>
          <p:cNvSpPr txBox="1"/>
          <p:nvPr/>
        </p:nvSpPr>
        <p:spPr>
          <a:xfrm>
            <a:off x="1809244" y="8072411"/>
            <a:ext cx="3969606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just" defTabSz="457200">
              <a:defRPr b="1" sz="1800">
                <a:latin typeface="+mj-lt"/>
                <a:ea typeface="+mj-ea"/>
                <a:cs typeface="+mj-cs"/>
                <a:sym typeface="Helvetica"/>
              </a:defRPr>
            </a:pPr>
            <a:r>
              <a:t>Trainable variational model</a:t>
            </a:r>
          </a:p>
          <a:p>
            <a:pPr algn="just" defTabSz="457200">
              <a:defRPr b="1" sz="1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algn="just" defTabSz="457200"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rPr sz="1800"/>
              <a:t>Trainable gradient-based solver </a:t>
            </a:r>
          </a:p>
        </p:txBody>
      </p:sp>
      <p:sp>
        <p:nvSpPr>
          <p:cNvPr id="406" name="Double Arrow"/>
          <p:cNvSpPr/>
          <p:nvPr/>
        </p:nvSpPr>
        <p:spPr>
          <a:xfrm>
            <a:off x="5829094" y="8252939"/>
            <a:ext cx="1253114" cy="431010"/>
          </a:xfrm>
          <a:prstGeom prst="leftRightArrow">
            <a:avLst>
              <a:gd name="adj1" fmla="val 24873"/>
              <a:gd name="adj2" fmla="val 82675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7" name="Double Arrow"/>
          <p:cNvSpPr/>
          <p:nvPr/>
        </p:nvSpPr>
        <p:spPr>
          <a:xfrm rot="16200000">
            <a:off x="3848014" y="7509491"/>
            <a:ext cx="654544" cy="431010"/>
          </a:xfrm>
          <a:prstGeom prst="leftRightArrow">
            <a:avLst>
              <a:gd name="adj1" fmla="val 24873"/>
              <a:gd name="adj2" fmla="val 58296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08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45581" y="6987294"/>
            <a:ext cx="5153034" cy="436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fig_sketch_4DVarNN.jpg" descr="fig_sketch_4DVarNN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065938" y="6922529"/>
            <a:ext cx="4734178" cy="2069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4" grpId="1"/>
      <p:bldP build="whole" bldLvl="1" animBg="1" rev="0" advAuto="0" spid="40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ecture. #3…"/>
          <p:cNvSpPr txBox="1"/>
          <p:nvPr>
            <p:ph type="title"/>
          </p:nvPr>
        </p:nvSpPr>
        <p:spPr>
          <a:xfrm>
            <a:off x="494109" y="219920"/>
            <a:ext cx="12016582" cy="2159001"/>
          </a:xfrm>
          <a:prstGeom prst="rect">
            <a:avLst/>
          </a:prstGeom>
        </p:spPr>
        <p:txBody>
          <a:bodyPr/>
          <a:lstStyle/>
          <a:p>
            <a:pPr defTabSz="537463">
              <a:defRPr sz="6624"/>
            </a:pPr>
            <a:r>
              <a:t>Lecture. #3</a:t>
            </a:r>
          </a:p>
          <a:p>
            <a:pPr defTabSz="537463">
              <a:defRPr sz="6624"/>
            </a:pPr>
            <a:r>
              <a:t>Things to know (AE)</a:t>
            </a:r>
          </a:p>
        </p:txBody>
      </p:sp>
      <p:sp>
        <p:nvSpPr>
          <p:cNvPr id="193" name="Auto-encoder…"/>
          <p:cNvSpPr txBox="1"/>
          <p:nvPr/>
        </p:nvSpPr>
        <p:spPr>
          <a:xfrm>
            <a:off x="1037021" y="4435410"/>
            <a:ext cx="9574149" cy="3407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40631" indent="-240631" algn="just">
              <a:buSzPct val="100000"/>
              <a:buChar char="•"/>
            </a:pPr>
            <a:r>
              <a:t>Auto-encoder</a:t>
            </a:r>
          </a:p>
          <a:p>
            <a:pPr marL="240631" indent="-240631" algn="just">
              <a:buSzPct val="100000"/>
              <a:buChar char="•"/>
            </a:pPr>
          </a:p>
          <a:p>
            <a:pPr marL="240631" indent="-240631" algn="just">
              <a:buSzPct val="100000"/>
              <a:buChar char="•"/>
            </a:pPr>
            <a:r>
              <a:t>Latent variable</a:t>
            </a:r>
          </a:p>
          <a:p>
            <a:pPr algn="just"/>
          </a:p>
          <a:p>
            <a:pPr marL="240631" indent="-240631" algn="just">
              <a:buSzPct val="100000"/>
              <a:buChar char="•"/>
            </a:pPr>
            <a:r>
              <a:t>UNet</a:t>
            </a:r>
          </a:p>
          <a:p>
            <a:pPr algn="just"/>
          </a:p>
          <a:p>
            <a:pPr marL="240631" indent="-240631" algn="just">
              <a:buSzPct val="100000"/>
              <a:buChar char="•"/>
            </a:pPr>
            <a:r>
              <a:t>ResNet</a:t>
            </a:r>
          </a:p>
          <a:p>
            <a:pPr marL="240631" indent="-240631" algn="just">
              <a:buSzPct val="100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urrent Neur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Recurrent Neural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pplication to text data"/>
          <p:cNvSpPr txBox="1"/>
          <p:nvPr>
            <p:ph type="title"/>
          </p:nvPr>
        </p:nvSpPr>
        <p:spPr>
          <a:xfrm>
            <a:off x="822480" y="-52550"/>
            <a:ext cx="11359840" cy="2218079"/>
          </a:xfrm>
          <a:prstGeom prst="rect">
            <a:avLst/>
          </a:prstGeom>
        </p:spPr>
        <p:txBody>
          <a:bodyPr/>
          <a:lstStyle/>
          <a:p>
            <a:pPr/>
            <a:r>
              <a:t>Application to text data</a:t>
            </a:r>
          </a:p>
        </p:txBody>
      </p:sp>
      <p:pic>
        <p:nvPicPr>
          <p:cNvPr id="202" name="Screenshot 2022-10-05 at 16.56.26.png" descr="Screenshot 2022-10-05 at 16.56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586" y="2233602"/>
            <a:ext cx="11819628" cy="596896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https://towardsdatascience.com/understanding-neural-machine-translation-encoder-decoder-architecture-80f205643ba4"/>
          <p:cNvSpPr txBox="1"/>
          <p:nvPr/>
        </p:nvSpPr>
        <p:spPr>
          <a:xfrm>
            <a:off x="815291" y="8881516"/>
            <a:ext cx="12107266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https://towardsdatascience.com/understanding-neural-machine-translation-encoder-decoder-architecture-80f205643ba4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Applications to geoscience"/>
          <p:cNvSpPr txBox="1"/>
          <p:nvPr>
            <p:ph type="title"/>
          </p:nvPr>
        </p:nvSpPr>
        <p:spPr>
          <a:xfrm>
            <a:off x="822480" y="-52550"/>
            <a:ext cx="11359840" cy="2218079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Applications to geoscience</a:t>
            </a:r>
          </a:p>
        </p:txBody>
      </p:sp>
      <p:pic>
        <p:nvPicPr>
          <p:cNvPr id="208" name="Screenshot 2022-10-05 at 17.02.54.png" descr="Screenshot 2022-10-05 at 17.02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230" y="2361722"/>
            <a:ext cx="8245936" cy="1893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shot 2022-10-05 at 17.03.23.png" descr="Screenshot 2022-10-05 at 17.03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77042" y="6421361"/>
            <a:ext cx="7069941" cy="2638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22-10-05 at 17.04.47.png" descr="Screenshot 2022-10-05 at 17.04.4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03419" y="3760451"/>
            <a:ext cx="5309943" cy="3272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creenshot 2022-10-05 at 17.03.12.png" descr="Screenshot 2022-10-05 at 17.03.1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3657" y="4077048"/>
            <a:ext cx="3278753" cy="2638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urrent Neural Networks"/>
          <p:cNvSpPr txBox="1"/>
          <p:nvPr>
            <p:ph type="title"/>
          </p:nvPr>
        </p:nvSpPr>
        <p:spPr>
          <a:xfrm>
            <a:off x="494109" y="-425159"/>
            <a:ext cx="12016582" cy="2159001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Recurrent Neural Networks</a:t>
            </a:r>
          </a:p>
        </p:txBody>
      </p:sp>
      <p:pic>
        <p:nvPicPr>
          <p:cNvPr id="216" name="Screenshot 2022-10-02 at 18.51.39.png" descr="Screenshot 2022-10-02 at 18.51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877" y="1898145"/>
            <a:ext cx="108458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Applications:…"/>
          <p:cNvSpPr txBox="1"/>
          <p:nvPr/>
        </p:nvSpPr>
        <p:spPr>
          <a:xfrm>
            <a:off x="814872" y="6786480"/>
            <a:ext cx="10373801" cy="1934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Applications:</a:t>
            </a:r>
          </a:p>
          <a:p>
            <a:pPr marL="240631" indent="-240631" algn="just">
              <a:buSzPct val="100000"/>
              <a:buChar char="•"/>
            </a:pPr>
            <a:r>
              <a:t>Time-series forecasting</a:t>
            </a:r>
          </a:p>
          <a:p>
            <a:pPr marL="240631" indent="-240631" algn="just">
              <a:buSzPct val="100000"/>
              <a:buChar char="•"/>
            </a:pPr>
            <a:r>
              <a:t>Audio processing</a:t>
            </a:r>
          </a:p>
          <a:p>
            <a:pPr marL="240631" indent="-240631" algn="just">
              <a:buSzPct val="100000"/>
              <a:buChar char="•"/>
            </a:pPr>
            <a:r>
              <a:t>Translation</a:t>
            </a:r>
          </a:p>
          <a:p>
            <a:pPr marL="240631" indent="-240631" algn="just">
              <a:buSzPct val="100000"/>
              <a:buChar char="•"/>
            </a:pPr>
            <a:r>
              <a:t>….</a:t>
            </a:r>
          </a:p>
        </p:txBody>
      </p:sp>
      <p:sp>
        <p:nvSpPr>
          <p:cNvPr id="218" name="Do CNNs also apply ?"/>
          <p:cNvSpPr txBox="1"/>
          <p:nvPr/>
        </p:nvSpPr>
        <p:spPr>
          <a:xfrm>
            <a:off x="6566734" y="7454888"/>
            <a:ext cx="4353498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3300"/>
            </a:lvl1pPr>
          </a:lstStyle>
          <a:p>
            <a:pPr/>
            <a:r>
              <a:t>Do CNNs also apply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NN: Underlying formulation (similar to state-space representation)"/>
          <p:cNvSpPr txBox="1"/>
          <p:nvPr>
            <p:ph type="title"/>
          </p:nvPr>
        </p:nvSpPr>
        <p:spPr>
          <a:xfrm>
            <a:off x="494109" y="39298"/>
            <a:ext cx="12016582" cy="2159001"/>
          </a:xfrm>
          <a:prstGeom prst="rect">
            <a:avLst/>
          </a:prstGeom>
        </p:spPr>
        <p:txBody>
          <a:bodyPr/>
          <a:lstStyle>
            <a:lvl1pPr defTabSz="449833">
              <a:defRPr sz="5544"/>
            </a:lvl1pPr>
          </a:lstStyle>
          <a:p>
            <a:pPr/>
            <a:r>
              <a:t>RNN: Underlying formulation (similar to state-space representation)</a:t>
            </a:r>
          </a:p>
        </p:txBody>
      </p:sp>
      <p:pic>
        <p:nvPicPr>
          <p:cNvPr id="223" name="Screenshot 2022-10-02 at 18.51.53.png" descr="Screenshot 2022-10-02 at 18.51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7328" y="2573883"/>
            <a:ext cx="8790144" cy="6776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NN: Underlying formulation (similar to state-space representation)"/>
          <p:cNvSpPr txBox="1"/>
          <p:nvPr>
            <p:ph type="title"/>
          </p:nvPr>
        </p:nvSpPr>
        <p:spPr>
          <a:xfrm>
            <a:off x="494109" y="39298"/>
            <a:ext cx="12016582" cy="2159001"/>
          </a:xfrm>
          <a:prstGeom prst="rect">
            <a:avLst/>
          </a:prstGeom>
        </p:spPr>
        <p:txBody>
          <a:bodyPr/>
          <a:lstStyle>
            <a:lvl1pPr defTabSz="449833">
              <a:defRPr sz="5544"/>
            </a:lvl1pPr>
          </a:lstStyle>
          <a:p>
            <a:pPr/>
            <a:r>
              <a:t>RNN: Underlying formulation (similar to state-space representation)</a:t>
            </a:r>
          </a:p>
        </p:txBody>
      </p:sp>
      <p:pic>
        <p:nvPicPr>
          <p:cNvPr id="228" name="Screenshot 2022-10-02 at 18.52.49.png" descr="Screenshot 2022-10-02 at 18.52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7617" y="3230188"/>
            <a:ext cx="13422701" cy="4828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